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avi" ContentType="video/avi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65" r:id="rId10"/>
    <p:sldId id="267" r:id="rId11"/>
    <p:sldId id="264" r:id="rId12"/>
    <p:sldId id="268" r:id="rId13"/>
    <p:sldId id="269" r:id="rId14"/>
    <p:sldId id="270" r:id="rId15"/>
    <p:sldId id="271" r:id="rId16"/>
    <p:sldId id="280" r:id="rId17"/>
    <p:sldId id="272" r:id="rId18"/>
    <p:sldId id="277" r:id="rId19"/>
    <p:sldId id="278" r:id="rId20"/>
    <p:sldId id="279" r:id="rId21"/>
    <p:sldId id="281" r:id="rId22"/>
    <p:sldId id="282" r:id="rId23"/>
    <p:sldId id="283" r:id="rId24"/>
    <p:sldId id="284" r:id="rId25"/>
    <p:sldId id="285" r:id="rId26"/>
    <p:sldId id="275" r:id="rId27"/>
    <p:sldId id="276" r:id="rId2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00FF"/>
    <a:srgbClr val="996600"/>
    <a:srgbClr val="0033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B507D-F268-4B43-8F66-7FAC79960154}" type="datetimeFigureOut">
              <a:rPr lang="es-CO" smtClean="0"/>
              <a:t>10/04/2015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D3AB9-11B5-43A4-89A8-CF364C5494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736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62CD-CE16-4CF3-A669-E8527E9FA530}" type="datetimeFigureOut">
              <a:rPr lang="es-CO" smtClean="0"/>
              <a:t>09/04/2015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0F53-3844-41A2-8072-2E07A56A1C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403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62CD-CE16-4CF3-A669-E8527E9FA530}" type="datetimeFigureOut">
              <a:rPr lang="es-CO" smtClean="0"/>
              <a:t>09/04/2015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0F53-3844-41A2-8072-2E07A56A1C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0983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62CD-CE16-4CF3-A669-E8527E9FA530}" type="datetimeFigureOut">
              <a:rPr lang="es-CO" smtClean="0"/>
              <a:t>09/04/2015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0F53-3844-41A2-8072-2E07A56A1C92}" type="slidenum">
              <a:rPr lang="es-CO" smtClean="0"/>
              <a:t>‹Nº›</a:t>
            </a:fld>
            <a:endParaRPr lang="es-CO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4508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62CD-CE16-4CF3-A669-E8527E9FA530}" type="datetimeFigureOut">
              <a:rPr lang="es-CO" smtClean="0"/>
              <a:t>09/04/2015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0F53-3844-41A2-8072-2E07A56A1C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8159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62CD-CE16-4CF3-A669-E8527E9FA530}" type="datetimeFigureOut">
              <a:rPr lang="es-CO" smtClean="0"/>
              <a:t>09/04/2015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0F53-3844-41A2-8072-2E07A56A1C92}" type="slidenum">
              <a:rPr lang="es-CO" smtClean="0"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1808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62CD-CE16-4CF3-A669-E8527E9FA530}" type="datetimeFigureOut">
              <a:rPr lang="es-CO" smtClean="0"/>
              <a:t>09/04/2015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0F53-3844-41A2-8072-2E07A56A1C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630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62CD-CE16-4CF3-A669-E8527E9FA530}" type="datetimeFigureOut">
              <a:rPr lang="es-CO" smtClean="0"/>
              <a:t>09/04/2015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0F53-3844-41A2-8072-2E07A56A1C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992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62CD-CE16-4CF3-A669-E8527E9FA530}" type="datetimeFigureOut">
              <a:rPr lang="es-CO" smtClean="0"/>
              <a:t>09/04/2015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0F53-3844-41A2-8072-2E07A56A1C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004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62CD-CE16-4CF3-A669-E8527E9FA530}" type="datetimeFigureOut">
              <a:rPr lang="es-CO" smtClean="0"/>
              <a:t>09/04/2015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0F53-3844-41A2-8072-2E07A56A1C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2851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62CD-CE16-4CF3-A669-E8527E9FA530}" type="datetimeFigureOut">
              <a:rPr lang="es-CO" smtClean="0"/>
              <a:t>09/04/2015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0F53-3844-41A2-8072-2E07A56A1C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409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62CD-CE16-4CF3-A669-E8527E9FA530}" type="datetimeFigureOut">
              <a:rPr lang="es-CO" smtClean="0"/>
              <a:t>09/04/2015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0F53-3844-41A2-8072-2E07A56A1C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28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62CD-CE16-4CF3-A669-E8527E9FA530}" type="datetimeFigureOut">
              <a:rPr lang="es-CO" smtClean="0"/>
              <a:t>09/04/2015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0F53-3844-41A2-8072-2E07A56A1C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183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62CD-CE16-4CF3-A669-E8527E9FA530}" type="datetimeFigureOut">
              <a:rPr lang="es-CO" smtClean="0"/>
              <a:t>09/04/2015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0F53-3844-41A2-8072-2E07A56A1C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798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62CD-CE16-4CF3-A669-E8527E9FA530}" type="datetimeFigureOut">
              <a:rPr lang="es-CO" smtClean="0"/>
              <a:t>09/04/2015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0F53-3844-41A2-8072-2E07A56A1C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991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62CD-CE16-4CF3-A669-E8527E9FA530}" type="datetimeFigureOut">
              <a:rPr lang="es-CO" smtClean="0"/>
              <a:t>09/04/2015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0F53-3844-41A2-8072-2E07A56A1C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42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62CD-CE16-4CF3-A669-E8527E9FA530}" type="datetimeFigureOut">
              <a:rPr lang="es-CO" smtClean="0"/>
              <a:t>09/04/2015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0F53-3844-41A2-8072-2E07A56A1C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667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chemeClr val="accent2">
                <a:lumMod val="40000"/>
                <a:lumOff val="60000"/>
                <a:alpha val="73000"/>
              </a:schemeClr>
            </a:gs>
            <a:gs pos="92000">
              <a:schemeClr val="bg1">
                <a:lumMod val="95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F62CD-CE16-4CF3-A669-E8527E9FA530}" type="datetimeFigureOut">
              <a:rPr lang="es-CO" smtClean="0"/>
              <a:t>09/04/2015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A90F53-3844-41A2-8072-2E07A56A1C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323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jp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flipV="1">
            <a:off x="1507067" y="514773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215" y="0"/>
            <a:ext cx="9145829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919" y="620058"/>
            <a:ext cx="1470269" cy="136114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79" y="457199"/>
            <a:ext cx="1644072" cy="12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0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4431" y="1118587"/>
            <a:ext cx="8596668" cy="1320800"/>
          </a:xfrm>
        </p:spPr>
        <p:txBody>
          <a:bodyPr>
            <a:noAutofit/>
          </a:bodyPr>
          <a:lstStyle/>
          <a:p>
            <a:r>
              <a:rPr lang="es-CO" sz="4800" b="1" dirty="0" smtClean="0"/>
              <a:t>Formaldehído y donadores de Formaldehído</a:t>
            </a:r>
            <a:br>
              <a:rPr lang="es-CO" sz="4800" b="1" dirty="0" smtClean="0"/>
            </a:br>
            <a:r>
              <a:rPr lang="es-CO" sz="4800" b="1" dirty="0" smtClean="0">
                <a:solidFill>
                  <a:schemeClr val="accent2">
                    <a:lumMod val="75000"/>
                  </a:schemeClr>
                </a:solidFill>
              </a:rPr>
              <a:t>Puede estar presente en:</a:t>
            </a:r>
            <a:endParaRPr lang="es-CO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34794" y="3681229"/>
            <a:ext cx="8596668" cy="2401166"/>
          </a:xfrm>
        </p:spPr>
        <p:txBody>
          <a:bodyPr>
            <a:noAutofit/>
          </a:bodyPr>
          <a:lstStyle/>
          <a:p>
            <a:r>
              <a:rPr lang="es-CO" sz="2400" b="1" dirty="0" err="1" smtClean="0"/>
              <a:t>Biocidas</a:t>
            </a:r>
            <a:r>
              <a:rPr lang="es-CO" sz="2400" b="1" dirty="0" smtClean="0"/>
              <a:t> utilizados para preservar la pintura.</a:t>
            </a:r>
          </a:p>
          <a:p>
            <a:r>
              <a:rPr lang="es-CO" sz="2400" b="1" dirty="0" smtClean="0"/>
              <a:t>Resinas utilizadas para la fabricación  de la pintura.</a:t>
            </a:r>
          </a:p>
          <a:p>
            <a:r>
              <a:rPr lang="es-CO" sz="2400" b="1" dirty="0" smtClean="0"/>
              <a:t>Suspensiones de minerales como  lodos.</a:t>
            </a:r>
          </a:p>
          <a:p>
            <a:r>
              <a:rPr lang="es-CO" sz="2400" b="1" dirty="0" smtClean="0"/>
              <a:t>Dispersiones pigmentarias acuosas, utilizadas para colorar las pinturas base agua.</a:t>
            </a:r>
            <a:endParaRPr lang="es-CO" sz="2400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9" y="39250"/>
            <a:ext cx="2059907" cy="154462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686" y="285749"/>
            <a:ext cx="1219552" cy="91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94113" y="974270"/>
            <a:ext cx="3102730" cy="729343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Formaldehído: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9343" y="1779814"/>
            <a:ext cx="11111895" cy="4457699"/>
          </a:xfrm>
        </p:spPr>
        <p:txBody>
          <a:bodyPr>
            <a:normAutofit/>
          </a:bodyPr>
          <a:lstStyle/>
          <a:p>
            <a:r>
              <a:rPr lang="es-CO" dirty="0" smtClean="0"/>
              <a:t>La OMS ( Organización mundial de la salud ), a través de la IARC ( Agencia Internacional para la investigación del Cáncer ), declara </a:t>
            </a:r>
            <a:r>
              <a:rPr lang="es-CO" dirty="0" smtClean="0">
                <a:solidFill>
                  <a:srgbClr val="FF0000"/>
                </a:solidFill>
              </a:rPr>
              <a:t>cancerígeno</a:t>
            </a:r>
            <a:r>
              <a:rPr lang="es-CO" dirty="0" smtClean="0"/>
              <a:t> el formaldehído.</a:t>
            </a:r>
          </a:p>
          <a:p>
            <a:r>
              <a:rPr lang="es-CO" dirty="0" smtClean="0"/>
              <a:t>La </a:t>
            </a:r>
            <a:r>
              <a:rPr lang="es-CO" dirty="0" err="1" smtClean="0"/>
              <a:t>cancerogenicidad</a:t>
            </a:r>
            <a:r>
              <a:rPr lang="es-CO" dirty="0" smtClean="0"/>
              <a:t> de esta sustancia no plantea dudas, y puede generar:</a:t>
            </a:r>
          </a:p>
          <a:p>
            <a:pPr marL="0" indent="0">
              <a:buNone/>
            </a:pPr>
            <a:r>
              <a:rPr lang="es-CO" dirty="0"/>
              <a:t>	</a:t>
            </a:r>
            <a:r>
              <a:rPr lang="es-CO" dirty="0" smtClean="0"/>
              <a:t>- Cáncer de pulmón</a:t>
            </a:r>
          </a:p>
          <a:p>
            <a:pPr marL="0" indent="0">
              <a:buNone/>
            </a:pPr>
            <a:r>
              <a:rPr lang="es-CO" dirty="0"/>
              <a:t>	</a:t>
            </a:r>
            <a:r>
              <a:rPr lang="es-CO" dirty="0" smtClean="0"/>
              <a:t>- Cáncer nasofaríngeo y leucemia</a:t>
            </a:r>
          </a:p>
          <a:p>
            <a:pPr marL="0" indent="0">
              <a:buNone/>
            </a:pPr>
            <a:r>
              <a:rPr lang="es-CO" dirty="0"/>
              <a:t>	</a:t>
            </a:r>
            <a:r>
              <a:rPr lang="es-CO" dirty="0" smtClean="0"/>
              <a:t>- Irritación en los ojos, nariz y garganta </a:t>
            </a:r>
          </a:p>
          <a:p>
            <a:pPr marL="0" indent="0">
              <a:buNone/>
            </a:pPr>
            <a:r>
              <a:rPr lang="es-CO" dirty="0"/>
              <a:t>	</a:t>
            </a:r>
            <a:r>
              <a:rPr lang="es-CO" dirty="0" smtClean="0"/>
              <a:t>- Tos, dolor en el pecho y bronquitis</a:t>
            </a:r>
          </a:p>
          <a:p>
            <a:pPr marL="0" indent="0">
              <a:buNone/>
            </a:pPr>
            <a:r>
              <a:rPr lang="es-CO" dirty="0" smtClean="0"/>
              <a:t>	- Alergias en la piel, los ojos y el tracto respiratorio</a:t>
            </a:r>
            <a:endParaRPr lang="es-CO" dirty="0"/>
          </a:p>
          <a:p>
            <a:pPr marL="0" indent="0">
              <a:buNone/>
            </a:pPr>
            <a:r>
              <a:rPr lang="es-CO" dirty="0" smtClean="0"/>
              <a:t>	- La ingestión de esta sustancia puede ser MORTAL.</a:t>
            </a:r>
          </a:p>
          <a:p>
            <a:pPr marL="0" indent="0">
              <a:buNone/>
            </a:pPr>
            <a:r>
              <a:rPr lang="es-CO" dirty="0"/>
              <a:t>	</a:t>
            </a:r>
            <a:r>
              <a:rPr lang="es-CO" dirty="0" smtClean="0"/>
              <a:t>- La exposición a largo plazo de niveles bajos en el aire pueden causar problemas     		  respiratorios, similares al asma.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260" y="2771640"/>
            <a:ext cx="3028870" cy="243466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9" y="39250"/>
            <a:ext cx="2059907" cy="154462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686" y="285749"/>
            <a:ext cx="1219552" cy="91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8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3365" y="1562709"/>
            <a:ext cx="8596668" cy="798130"/>
          </a:xfrm>
        </p:spPr>
        <p:txBody>
          <a:bodyPr/>
          <a:lstStyle/>
          <a:p>
            <a:r>
              <a:rPr lang="es-CO" dirty="0" smtClean="0"/>
              <a:t>Cromo hexavalente y Plomo: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5500" y="2735517"/>
            <a:ext cx="11174006" cy="3893884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s-CO" dirty="0" smtClean="0">
                <a:solidFill>
                  <a:schemeClr val="tx1"/>
                </a:solidFill>
              </a:rPr>
              <a:t>Algunos pigmentos pueden contener Cromo Hexavalente y Plomo:</a:t>
            </a:r>
          </a:p>
          <a:p>
            <a:r>
              <a:rPr lang="es-CO" dirty="0">
                <a:solidFill>
                  <a:schemeClr val="tx1"/>
                </a:solidFill>
              </a:rPr>
              <a:t>	</a:t>
            </a:r>
            <a:r>
              <a:rPr lang="es-CO" dirty="0" smtClean="0">
                <a:solidFill>
                  <a:schemeClr val="tx1"/>
                </a:solidFill>
              </a:rPr>
              <a:t>	</a:t>
            </a:r>
          </a:p>
          <a:p>
            <a:r>
              <a:rPr lang="es-CO" dirty="0">
                <a:solidFill>
                  <a:schemeClr val="tx1"/>
                </a:solidFill>
              </a:rPr>
              <a:t>	</a:t>
            </a:r>
            <a:r>
              <a:rPr lang="es-CO" dirty="0" smtClean="0">
                <a:solidFill>
                  <a:schemeClr val="tx1"/>
                </a:solidFill>
              </a:rPr>
              <a:t>	Pigmento amarillo cromo</a:t>
            </a:r>
          </a:p>
          <a:p>
            <a:r>
              <a:rPr lang="es-CO" dirty="0">
                <a:solidFill>
                  <a:schemeClr val="tx1"/>
                </a:solidFill>
              </a:rPr>
              <a:t>	</a:t>
            </a:r>
            <a:r>
              <a:rPr lang="es-CO" dirty="0" smtClean="0">
                <a:solidFill>
                  <a:schemeClr val="tx1"/>
                </a:solidFill>
              </a:rPr>
              <a:t>	Composición Química típica  </a:t>
            </a:r>
            <a:r>
              <a:rPr lang="es-CO" dirty="0" smtClean="0"/>
              <a:t>-------------  </a:t>
            </a:r>
            <a:r>
              <a:rPr lang="es-CO" b="1" dirty="0" smtClean="0">
                <a:solidFill>
                  <a:srgbClr val="FF0000"/>
                </a:solidFill>
              </a:rPr>
              <a:t>PbCrO4 </a:t>
            </a:r>
            <a:r>
              <a:rPr lang="es-CO" b="1" dirty="0">
                <a:solidFill>
                  <a:srgbClr val="FF0000"/>
                </a:solidFill>
              </a:rPr>
              <a:t>(CrH2O4.Pb) </a:t>
            </a:r>
            <a:endParaRPr lang="es-CO" b="1" dirty="0" smtClean="0">
              <a:solidFill>
                <a:srgbClr val="FF0000"/>
              </a:solidFill>
            </a:endParaRPr>
          </a:p>
          <a:p>
            <a:endParaRPr lang="es-CO" dirty="0"/>
          </a:p>
          <a:p>
            <a:r>
              <a:rPr lang="es-CO" dirty="0" smtClean="0"/>
              <a:t>		</a:t>
            </a:r>
          </a:p>
          <a:p>
            <a:r>
              <a:rPr lang="es-CO" dirty="0"/>
              <a:t>	</a:t>
            </a:r>
            <a:r>
              <a:rPr lang="es-CO" dirty="0" smtClean="0"/>
              <a:t>	</a:t>
            </a:r>
            <a:r>
              <a:rPr lang="es-CO" dirty="0" smtClean="0">
                <a:solidFill>
                  <a:schemeClr val="tx1"/>
                </a:solidFill>
              </a:rPr>
              <a:t>Pigmento naranja molibdeno</a:t>
            </a:r>
          </a:p>
          <a:p>
            <a:r>
              <a:rPr lang="es-CO" dirty="0">
                <a:solidFill>
                  <a:schemeClr val="tx1"/>
                </a:solidFill>
              </a:rPr>
              <a:t>		Composición química típica 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smtClean="0"/>
              <a:t>--------------  </a:t>
            </a:r>
            <a:r>
              <a:rPr lang="es-CO" b="1" dirty="0">
                <a:solidFill>
                  <a:srgbClr val="FF0000"/>
                </a:solidFill>
              </a:rPr>
              <a:t>25PbCrO . 4PbMoO4 . 1PbSO4</a:t>
            </a:r>
          </a:p>
          <a:p>
            <a:r>
              <a:rPr lang="es-CO" dirty="0" smtClean="0"/>
              <a:t>													(</a:t>
            </a:r>
            <a:r>
              <a:rPr lang="es-CO" dirty="0"/>
              <a:t>60~80%) (9~15%) (3~7%)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9" y="39250"/>
            <a:ext cx="2059907" cy="154462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686" y="285749"/>
            <a:ext cx="1219552" cy="91448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33" y="3445328"/>
            <a:ext cx="1228724" cy="74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821" y="4916261"/>
            <a:ext cx="1017134" cy="95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00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45757" y="1042307"/>
            <a:ext cx="8596668" cy="786493"/>
          </a:xfrm>
        </p:spPr>
        <p:txBody>
          <a:bodyPr/>
          <a:lstStyle/>
          <a:p>
            <a:r>
              <a:rPr lang="es-CO" dirty="0" smtClean="0"/>
              <a:t>Cromo Hexavalente y Plomo: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775013"/>
            <a:ext cx="11335372" cy="4267200"/>
          </a:xfrm>
        </p:spPr>
        <p:txBody>
          <a:bodyPr>
            <a:noAutofit/>
          </a:bodyPr>
          <a:lstStyle/>
          <a:p>
            <a:r>
              <a:rPr lang="es-CO" sz="2000" dirty="0" smtClean="0"/>
              <a:t>Los pigmentos que contienen Plomo y Cromo hexavalente son profundamente tóxicos. Son cancerígenos, adversos para el desarrollo de los seres vivos y tóxicos para la reproducción.</a:t>
            </a:r>
          </a:p>
          <a:p>
            <a:r>
              <a:rPr lang="es-CO" sz="2000" dirty="0" smtClean="0"/>
              <a:t>La IARC </a:t>
            </a:r>
            <a:r>
              <a:rPr lang="es-CO" sz="2000" dirty="0"/>
              <a:t>( Agencia Internacional </a:t>
            </a:r>
            <a:r>
              <a:rPr lang="es-CO" sz="2000" dirty="0" smtClean="0"/>
              <a:t>para </a:t>
            </a:r>
            <a:r>
              <a:rPr lang="es-CO" sz="2000" dirty="0"/>
              <a:t>la investigación del Cáncer </a:t>
            </a:r>
            <a:r>
              <a:rPr lang="es-CO" sz="2000" dirty="0" smtClean="0"/>
              <a:t>), ha encontrado suficiente evidencia de que el Cromo hexavalente es </a:t>
            </a:r>
            <a:r>
              <a:rPr lang="es-CO" sz="2000" dirty="0" smtClean="0">
                <a:solidFill>
                  <a:srgbClr val="FF0000"/>
                </a:solidFill>
              </a:rPr>
              <a:t>cancerígeno</a:t>
            </a:r>
            <a:r>
              <a:rPr lang="es-CO" sz="2000" dirty="0" smtClean="0"/>
              <a:t> para los humanos, causante de </a:t>
            </a:r>
            <a:r>
              <a:rPr lang="es-CO" sz="2000" dirty="0" smtClean="0">
                <a:solidFill>
                  <a:srgbClr val="FF0000"/>
                </a:solidFill>
              </a:rPr>
              <a:t>cáncer de pulmón</a:t>
            </a:r>
            <a:r>
              <a:rPr lang="es-CO" sz="2000" dirty="0" smtClean="0"/>
              <a:t>.</a:t>
            </a:r>
          </a:p>
          <a:p>
            <a:r>
              <a:rPr lang="es-CO" sz="2000" dirty="0" smtClean="0"/>
              <a:t>El tracto respiratorio es el órgano que más sufre por la exposición de esta sustancia.</a:t>
            </a:r>
          </a:p>
          <a:p>
            <a:r>
              <a:rPr lang="es-CO" sz="2000" dirty="0" smtClean="0"/>
              <a:t>Genera dificultad para respirar y tos.</a:t>
            </a:r>
          </a:p>
          <a:p>
            <a:r>
              <a:rPr lang="es-CO" sz="2000" dirty="0" smtClean="0"/>
              <a:t>Efectos neurológicos</a:t>
            </a:r>
          </a:p>
          <a:p>
            <a:r>
              <a:rPr lang="es-CO" sz="2000" dirty="0" smtClean="0"/>
              <a:t>Quemaduras en la piel.</a:t>
            </a:r>
          </a:p>
          <a:p>
            <a:r>
              <a:rPr lang="es-CO" sz="2000" dirty="0" smtClean="0"/>
              <a:t>Bronquitis</a:t>
            </a:r>
          </a:p>
          <a:p>
            <a:r>
              <a:rPr lang="es-CO" sz="2000" dirty="0" smtClean="0"/>
              <a:t>Neumonía, asma y picazón ( Exposiciones agudas )</a:t>
            </a:r>
            <a:endParaRPr lang="es-CO" sz="20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9" y="39250"/>
            <a:ext cx="2059907" cy="154462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686" y="285749"/>
            <a:ext cx="1219552" cy="91448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4088267"/>
            <a:ext cx="2447924" cy="175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04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14449" y="1247774"/>
            <a:ext cx="8596668" cy="672193"/>
          </a:xfrm>
        </p:spPr>
        <p:txBody>
          <a:bodyPr/>
          <a:lstStyle/>
          <a:p>
            <a:r>
              <a:rPr lang="es-CO" dirty="0" smtClean="0"/>
              <a:t>Sílice cristalina: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899" y="2366778"/>
            <a:ext cx="8596668" cy="3191340"/>
          </a:xfrm>
        </p:spPr>
        <p:txBody>
          <a:bodyPr/>
          <a:lstStyle/>
          <a:p>
            <a:r>
              <a:rPr lang="es-CO" dirty="0" smtClean="0"/>
              <a:t>La sílice cristalina respirable se pueden encontrar en las cargas minerales que contiene la pintura.</a:t>
            </a:r>
          </a:p>
          <a:p>
            <a:r>
              <a:rPr lang="es-CO" dirty="0" smtClean="0"/>
              <a:t>La exposición a esta sustancia puede darse en varias etapas del ciclo de vida del producto:</a:t>
            </a:r>
          </a:p>
          <a:p>
            <a:pPr marL="0" indent="0">
              <a:buNone/>
            </a:pPr>
            <a:r>
              <a:rPr lang="es-CO" dirty="0"/>
              <a:t>	</a:t>
            </a:r>
            <a:r>
              <a:rPr lang="es-CO" dirty="0" smtClean="0"/>
              <a:t>1. En la fabricación de las cargas minerales</a:t>
            </a:r>
          </a:p>
          <a:p>
            <a:pPr marL="0" indent="0">
              <a:buNone/>
            </a:pPr>
            <a:r>
              <a:rPr lang="es-CO" dirty="0"/>
              <a:t>	</a:t>
            </a:r>
            <a:r>
              <a:rPr lang="es-CO" dirty="0" smtClean="0"/>
              <a:t>2. En el proceso de fabricación de la pintura.</a:t>
            </a:r>
          </a:p>
          <a:p>
            <a:pPr marL="0" indent="0">
              <a:buNone/>
            </a:pPr>
            <a:r>
              <a:rPr lang="es-CO" dirty="0"/>
              <a:t>	</a:t>
            </a:r>
            <a:r>
              <a:rPr lang="es-CO" dirty="0" smtClean="0"/>
              <a:t>3. En el proceso de aplicación de la pintura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9" y="39250"/>
            <a:ext cx="2059907" cy="154462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686" y="285749"/>
            <a:ext cx="1219552" cy="91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4442" y="1200230"/>
            <a:ext cx="8596668" cy="1001921"/>
          </a:xfrm>
        </p:spPr>
        <p:txBody>
          <a:bodyPr/>
          <a:lstStyle/>
          <a:p>
            <a:r>
              <a:rPr lang="es-CO" dirty="0" smtClean="0"/>
              <a:t>Sílice cristalina: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160589"/>
            <a:ext cx="10976784" cy="3989199"/>
          </a:xfrm>
        </p:spPr>
        <p:txBody>
          <a:bodyPr/>
          <a:lstStyle/>
          <a:p>
            <a:r>
              <a:rPr lang="es-CO" sz="2800" dirty="0"/>
              <a:t>IARC tiene suficiente evidencia de que el polvo de sílice cristalina (Sílice cristalina respirable) causa </a:t>
            </a:r>
            <a:r>
              <a:rPr lang="es-CO" sz="2800" b="1" dirty="0">
                <a:solidFill>
                  <a:srgbClr val="FF0000"/>
                </a:solidFill>
              </a:rPr>
              <a:t>cáncer en los pulmones </a:t>
            </a:r>
            <a:r>
              <a:rPr lang="es-CO" sz="2800" dirty="0"/>
              <a:t>de los seres </a:t>
            </a:r>
            <a:r>
              <a:rPr lang="es-CO" sz="2800" dirty="0" smtClean="0"/>
              <a:t>humanos.</a:t>
            </a:r>
          </a:p>
          <a:p>
            <a:r>
              <a:rPr lang="es-CO" sz="2800" dirty="0" smtClean="0"/>
              <a:t>Puede causar </a:t>
            </a:r>
            <a:r>
              <a:rPr lang="es-CO" sz="2800" b="1" dirty="0" smtClean="0">
                <a:solidFill>
                  <a:srgbClr val="FF0000"/>
                </a:solidFill>
              </a:rPr>
              <a:t>silicosis, </a:t>
            </a:r>
            <a:r>
              <a:rPr lang="es-CO" sz="2800" dirty="0" smtClean="0">
                <a:solidFill>
                  <a:schemeClr val="tx1"/>
                </a:solidFill>
              </a:rPr>
              <a:t>una enfermedad pulmonar incurable y en ocasiones fatal.</a:t>
            </a:r>
          </a:p>
          <a:p>
            <a:r>
              <a:rPr lang="es-CO" sz="2800" dirty="0" smtClean="0">
                <a:solidFill>
                  <a:schemeClr val="tx1"/>
                </a:solidFill>
              </a:rPr>
              <a:t>Puede generar otro tipo de enfermedades como la </a:t>
            </a:r>
            <a:r>
              <a:rPr lang="es-CO" sz="2800" b="1" dirty="0" smtClean="0">
                <a:solidFill>
                  <a:srgbClr val="FF0000"/>
                </a:solidFill>
              </a:rPr>
              <a:t>enfermedad pulmonar obstructiva crónica ( EPOC )</a:t>
            </a:r>
            <a:endParaRPr lang="es-CO" sz="2800" dirty="0" smtClean="0">
              <a:solidFill>
                <a:schemeClr val="tx1"/>
              </a:solidFill>
            </a:endParaRPr>
          </a:p>
          <a:p>
            <a:endParaRPr lang="es-CO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9" y="39250"/>
            <a:ext cx="2059907" cy="154462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686" y="285749"/>
            <a:ext cx="1219552" cy="91448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849" y="372561"/>
            <a:ext cx="1554616" cy="165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6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79814" y="582030"/>
            <a:ext cx="3380315" cy="1001921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Sílice cristalina:</a:t>
            </a:r>
            <a:endParaRPr lang="es-CO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9" y="39250"/>
            <a:ext cx="2059907" cy="154462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686" y="285749"/>
            <a:ext cx="1219552" cy="91448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679" y="1355270"/>
            <a:ext cx="8735786" cy="493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56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95546" y="582706"/>
            <a:ext cx="3410572" cy="1320800"/>
          </a:xfrm>
        </p:spPr>
        <p:txBody>
          <a:bodyPr>
            <a:noAutofit/>
          </a:bodyPr>
          <a:lstStyle/>
          <a:p>
            <a:r>
              <a:rPr lang="es-CO" sz="6600" b="1" dirty="0" smtClean="0">
                <a:solidFill>
                  <a:schemeClr val="accent2">
                    <a:lumMod val="75000"/>
                  </a:schemeClr>
                </a:solidFill>
              </a:rPr>
              <a:t>V.O.C</a:t>
            </a:r>
            <a:endParaRPr lang="es-CO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667435"/>
            <a:ext cx="11335372" cy="5190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/>
              <a:t>					</a:t>
            </a:r>
            <a:r>
              <a:rPr lang="es-CO" sz="2800" dirty="0" smtClean="0"/>
              <a:t>C.O.V             </a:t>
            </a:r>
            <a:r>
              <a:rPr lang="es-CO" sz="2800" dirty="0" smtClean="0"/>
              <a:t>( Compuestos Orgánicos Volátiles </a:t>
            </a:r>
            <a:r>
              <a:rPr lang="es-CO" sz="2800" dirty="0" smtClean="0"/>
              <a:t>)</a:t>
            </a:r>
          </a:p>
          <a:p>
            <a:pPr marL="0" indent="0">
              <a:buNone/>
            </a:pPr>
            <a:endParaRPr lang="es-CO" sz="2800" dirty="0"/>
          </a:p>
          <a:p>
            <a:pPr marL="0" indent="0">
              <a:buNone/>
            </a:pPr>
            <a:r>
              <a:rPr lang="es-CO" sz="2800" dirty="0" smtClean="0"/>
              <a:t>Son compuestos químicos orgánicos que se evaporan, bajo condiciones típicas de temperatura y presión atmosférica. </a:t>
            </a:r>
          </a:p>
          <a:p>
            <a:pPr marL="0" indent="0">
              <a:buNone/>
            </a:pPr>
            <a:endParaRPr lang="es-CO" sz="2800" dirty="0"/>
          </a:p>
          <a:p>
            <a:pPr marL="0" indent="0">
              <a:buNone/>
            </a:pPr>
            <a:r>
              <a:rPr lang="es-CO" sz="2800" dirty="0" smtClean="0"/>
              <a:t>Preocupación del VOC en EXTERIORES:</a:t>
            </a:r>
          </a:p>
          <a:p>
            <a:pPr marL="0" indent="0">
              <a:buNone/>
            </a:pPr>
            <a:endParaRPr lang="es-CO" sz="2800" dirty="0"/>
          </a:p>
          <a:p>
            <a:pPr marL="0" indent="0">
              <a:buNone/>
            </a:pPr>
            <a:r>
              <a:rPr lang="es-CO" sz="2800" dirty="0" smtClean="0"/>
              <a:t>VOC + </a:t>
            </a:r>
            <a:r>
              <a:rPr lang="es-CO" sz="2800" dirty="0" err="1" smtClean="0"/>
              <a:t>Nox</a:t>
            </a:r>
            <a:r>
              <a:rPr lang="es-CO" sz="2800" dirty="0" smtClean="0"/>
              <a:t> + Luz solar 							O</a:t>
            </a:r>
            <a:r>
              <a:rPr lang="es-CO" dirty="0" smtClean="0"/>
              <a:t>3</a:t>
            </a:r>
            <a:r>
              <a:rPr lang="es-CO" sz="2800" dirty="0" smtClean="0"/>
              <a:t>   ( Ozono )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9" y="39250"/>
            <a:ext cx="2059907" cy="154462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686" y="285749"/>
            <a:ext cx="1219552" cy="914481"/>
          </a:xfrm>
          <a:prstGeom prst="rect">
            <a:avLst/>
          </a:prstGeom>
        </p:spPr>
      </p:pic>
      <p:sp>
        <p:nvSpPr>
          <p:cNvPr id="6" name="5 Flecha derecha"/>
          <p:cNvSpPr/>
          <p:nvPr/>
        </p:nvSpPr>
        <p:spPr>
          <a:xfrm>
            <a:off x="4296536" y="1790018"/>
            <a:ext cx="521261" cy="249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Flecha abajo"/>
          <p:cNvSpPr/>
          <p:nvPr/>
        </p:nvSpPr>
        <p:spPr>
          <a:xfrm>
            <a:off x="3318128" y="2286000"/>
            <a:ext cx="274157" cy="4163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Flecha derecha"/>
          <p:cNvSpPr/>
          <p:nvPr/>
        </p:nvSpPr>
        <p:spPr>
          <a:xfrm>
            <a:off x="5310214" y="545374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271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95546" y="582706"/>
            <a:ext cx="3410572" cy="1320800"/>
          </a:xfrm>
        </p:spPr>
        <p:txBody>
          <a:bodyPr>
            <a:noAutofit/>
          </a:bodyPr>
          <a:lstStyle/>
          <a:p>
            <a:r>
              <a:rPr lang="es-CO" sz="6600" b="1" dirty="0" smtClean="0">
                <a:solidFill>
                  <a:schemeClr val="accent2">
                    <a:lumMod val="75000"/>
                  </a:schemeClr>
                </a:solidFill>
              </a:rPr>
              <a:t>V.O.C</a:t>
            </a:r>
            <a:endParaRPr lang="es-CO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667435"/>
            <a:ext cx="11335372" cy="50844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b="1" dirty="0" smtClean="0">
                <a:solidFill>
                  <a:srgbClr val="0000FF"/>
                </a:solidFill>
              </a:rPr>
              <a:t>El Ozono puede ser:</a:t>
            </a:r>
          </a:p>
          <a:p>
            <a:pPr marL="0" indent="0">
              <a:buNone/>
            </a:pPr>
            <a:r>
              <a:rPr lang="es-CO" dirty="0">
                <a:solidFill>
                  <a:srgbClr val="FF0000"/>
                </a:solidFill>
              </a:rPr>
              <a:t>	</a:t>
            </a:r>
            <a:r>
              <a:rPr lang="es-CO" dirty="0" smtClean="0">
                <a:solidFill>
                  <a:srgbClr val="0033CC"/>
                </a:solidFill>
              </a:rPr>
              <a:t>Ozono bueno: Se encuentra en la atmósfera superior de la tierra ( 10 a 30 millas sobre la superficie de 				  la tierra )   Forma una capa protectora contra los rayos UV del Sol. </a:t>
            </a:r>
          </a:p>
          <a:p>
            <a:pPr marL="0" indent="0">
              <a:buNone/>
            </a:pPr>
            <a:endParaRPr lang="es-CO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s-CO" dirty="0" smtClean="0">
                <a:solidFill>
                  <a:srgbClr val="0033CC"/>
                </a:solidFill>
              </a:rPr>
              <a:t>	</a:t>
            </a:r>
            <a:r>
              <a:rPr lang="es-CO" dirty="0" smtClean="0">
                <a:solidFill>
                  <a:srgbClr val="996600"/>
                </a:solidFill>
              </a:rPr>
              <a:t>Ozono malo: Se forma en la atmósfera inferior de la tierra, cerca del nivel del suelo.</a:t>
            </a:r>
          </a:p>
          <a:p>
            <a:pPr marL="0" indent="0">
              <a:buNone/>
            </a:pPr>
            <a:endParaRPr lang="es-CO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s-CO" dirty="0" smtClean="0">
                <a:solidFill>
                  <a:srgbClr val="FF0000"/>
                </a:solidFill>
              </a:rPr>
              <a:t>				</a:t>
            </a:r>
          </a:p>
          <a:p>
            <a:pPr marL="0" indent="0">
              <a:buNone/>
            </a:pPr>
            <a:r>
              <a:rPr lang="es-CO" dirty="0" smtClean="0">
                <a:solidFill>
                  <a:srgbClr val="FF0000"/>
                </a:solidFill>
              </a:rPr>
              <a:t>				En </a:t>
            </a:r>
            <a:r>
              <a:rPr lang="es-CO" dirty="0">
                <a:solidFill>
                  <a:srgbClr val="FF0000"/>
                </a:solidFill>
              </a:rPr>
              <a:t>el siguiente enlace, podemos ver como se forma el Ozono:	</a:t>
            </a:r>
          </a:p>
          <a:p>
            <a:pPr marL="0" indent="0">
              <a:buNone/>
            </a:pPr>
            <a:endParaRPr lang="es-CO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9" y="39250"/>
            <a:ext cx="2059907" cy="154462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686" y="285749"/>
            <a:ext cx="1219552" cy="914481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2869197" y="5358005"/>
            <a:ext cx="6067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dirty="0"/>
              <a:t>http://www.epa.gov/groundlevelozone/basic.html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102" y="4269947"/>
            <a:ext cx="2595562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91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15932" y="354319"/>
            <a:ext cx="1891054" cy="914481"/>
          </a:xfrm>
        </p:spPr>
        <p:txBody>
          <a:bodyPr>
            <a:noAutofit/>
          </a:bodyPr>
          <a:lstStyle/>
          <a:p>
            <a:r>
              <a:rPr lang="es-CO" sz="4800" b="1" dirty="0" smtClean="0">
                <a:solidFill>
                  <a:schemeClr val="accent2">
                    <a:lumMod val="75000"/>
                  </a:schemeClr>
                </a:solidFill>
              </a:rPr>
              <a:t>V.O.C</a:t>
            </a:r>
            <a:endParaRPr lang="es-CO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387929"/>
            <a:ext cx="11335372" cy="5363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b="1" dirty="0" smtClean="0">
                <a:solidFill>
                  <a:srgbClr val="0000FF"/>
                </a:solidFill>
              </a:rPr>
              <a:t>Preocupación del V.O.C en exteriores:</a:t>
            </a:r>
          </a:p>
          <a:p>
            <a:pPr marL="0" indent="0">
              <a:buNone/>
            </a:pPr>
            <a:r>
              <a:rPr lang="es-CO" dirty="0" smtClean="0">
                <a:solidFill>
                  <a:srgbClr val="0033CC"/>
                </a:solidFill>
              </a:rPr>
              <a:t>Qué puede causar respirar Ozono (O3)  </a:t>
            </a:r>
            <a:r>
              <a:rPr lang="es-CO" sz="1400" dirty="0" smtClean="0">
                <a:solidFill>
                  <a:srgbClr val="FF0000"/>
                </a:solidFill>
              </a:rPr>
              <a:t>( aún en bajas concentraciones</a:t>
            </a:r>
            <a:r>
              <a:rPr lang="es-CO" dirty="0" smtClean="0">
                <a:solidFill>
                  <a:srgbClr val="FF0000"/>
                </a:solidFill>
              </a:rPr>
              <a:t>)</a:t>
            </a:r>
            <a:r>
              <a:rPr lang="es-CO" dirty="0" smtClean="0">
                <a:solidFill>
                  <a:srgbClr val="0033CC"/>
                </a:solidFill>
              </a:rPr>
              <a:t>			</a:t>
            </a:r>
            <a:r>
              <a:rPr lang="es-CO" dirty="0" smtClean="0">
                <a:solidFill>
                  <a:schemeClr val="accent2">
                    <a:lumMod val="50000"/>
                  </a:schemeClr>
                </a:solidFill>
              </a:rPr>
              <a:t>Niños</a:t>
            </a:r>
          </a:p>
          <a:p>
            <a:pPr>
              <a:buFontTx/>
              <a:buChar char="-"/>
            </a:pPr>
            <a:r>
              <a:rPr lang="es-CO" dirty="0" smtClean="0">
                <a:solidFill>
                  <a:srgbClr val="0033CC"/>
                </a:solidFill>
              </a:rPr>
              <a:t>Tos																</a:t>
            </a:r>
            <a:r>
              <a:rPr lang="es-CO" dirty="0" smtClean="0">
                <a:solidFill>
                  <a:schemeClr val="accent2">
                    <a:lumMod val="50000"/>
                  </a:schemeClr>
                </a:solidFill>
              </a:rPr>
              <a:t>Adultos mayores</a:t>
            </a:r>
          </a:p>
          <a:p>
            <a:pPr>
              <a:buFontTx/>
              <a:buChar char="-"/>
            </a:pPr>
            <a:r>
              <a:rPr lang="es-CO" dirty="0" smtClean="0">
                <a:solidFill>
                  <a:srgbClr val="0033CC"/>
                </a:solidFill>
              </a:rPr>
              <a:t>Dolor de pecho													</a:t>
            </a:r>
            <a:r>
              <a:rPr lang="es-CO" sz="1400" dirty="0" smtClean="0">
                <a:solidFill>
                  <a:schemeClr val="accent2">
                    <a:lumMod val="50000"/>
                  </a:schemeClr>
                </a:solidFill>
              </a:rPr>
              <a:t>Personas con enfermedades pulmonares</a:t>
            </a:r>
          </a:p>
          <a:p>
            <a:pPr>
              <a:buFontTx/>
              <a:buChar char="-"/>
            </a:pPr>
            <a:r>
              <a:rPr lang="es-CO" dirty="0" smtClean="0">
                <a:solidFill>
                  <a:srgbClr val="0033CC"/>
                </a:solidFill>
              </a:rPr>
              <a:t>Congestión														</a:t>
            </a:r>
            <a:r>
              <a:rPr lang="es-CO" sz="1200" dirty="0" smtClean="0">
                <a:solidFill>
                  <a:schemeClr val="accent2">
                    <a:lumMod val="50000"/>
                  </a:schemeClr>
                </a:solidFill>
              </a:rPr>
              <a:t>Personas que realizan actividades al aire libre							</a:t>
            </a:r>
          </a:p>
          <a:p>
            <a:pPr>
              <a:buFontTx/>
              <a:buChar char="-"/>
            </a:pPr>
            <a:r>
              <a:rPr lang="es-CO" dirty="0" smtClean="0">
                <a:solidFill>
                  <a:srgbClr val="0033CC"/>
                </a:solidFill>
              </a:rPr>
              <a:t>Irritación del sistema respiratorio</a:t>
            </a:r>
          </a:p>
          <a:p>
            <a:pPr>
              <a:buFontTx/>
              <a:buChar char="-"/>
            </a:pPr>
            <a:r>
              <a:rPr lang="es-CO" dirty="0" smtClean="0">
                <a:solidFill>
                  <a:srgbClr val="0033CC"/>
                </a:solidFill>
              </a:rPr>
              <a:t>Reducción de la función pulmonar</a:t>
            </a:r>
          </a:p>
          <a:p>
            <a:pPr>
              <a:buFontTx/>
              <a:buChar char="-"/>
            </a:pPr>
            <a:r>
              <a:rPr lang="es-CO" dirty="0" smtClean="0">
                <a:solidFill>
                  <a:srgbClr val="0033CC"/>
                </a:solidFill>
              </a:rPr>
              <a:t>Empeorar el asma </a:t>
            </a:r>
          </a:p>
          <a:p>
            <a:pPr>
              <a:buFontTx/>
              <a:buChar char="-"/>
            </a:pPr>
            <a:r>
              <a:rPr lang="es-CO" dirty="0" smtClean="0">
                <a:solidFill>
                  <a:srgbClr val="0033CC"/>
                </a:solidFill>
              </a:rPr>
              <a:t>Inflamar y dañar las células que forran los pulmones </a:t>
            </a:r>
          </a:p>
          <a:p>
            <a:pPr>
              <a:buFontTx/>
              <a:buChar char="-"/>
            </a:pPr>
            <a:r>
              <a:rPr lang="es-CO" dirty="0" smtClean="0">
                <a:solidFill>
                  <a:srgbClr val="0033CC"/>
                </a:solidFill>
              </a:rPr>
              <a:t>Empeorar enfermedades respiratorias crónicas ( enfisema, bronquitis )</a:t>
            </a:r>
          </a:p>
          <a:p>
            <a:pPr>
              <a:buFontTx/>
              <a:buChar char="-"/>
            </a:pPr>
            <a:r>
              <a:rPr lang="es-CO" dirty="0" smtClean="0">
                <a:solidFill>
                  <a:srgbClr val="0033CC"/>
                </a:solidFill>
              </a:rPr>
              <a:t>Reducir la capacidad del sistema inmunológico para defender al sistema respiratorio de las infecciones bacterianas  </a:t>
            </a:r>
            <a:endParaRPr lang="es-CO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s-CO" dirty="0" smtClean="0">
                <a:solidFill>
                  <a:srgbClr val="0033CC"/>
                </a:solidFill>
              </a:rPr>
              <a:t>	</a:t>
            </a:r>
            <a:endParaRPr lang="pt-B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9" y="39250"/>
            <a:ext cx="2059907" cy="154462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686" y="285749"/>
            <a:ext cx="1219552" cy="914481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647" y="2237014"/>
            <a:ext cx="1377724" cy="1836965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754" y="3780063"/>
            <a:ext cx="1793174" cy="118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4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4510" y="582706"/>
            <a:ext cx="6879914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s-CO" sz="8000" b="1" dirty="0" smtClean="0">
                <a:solidFill>
                  <a:srgbClr val="0000FF"/>
                </a:solidFill>
              </a:rPr>
              <a:t>Pintura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>
                <a:solidFill>
                  <a:srgbClr val="0033CC"/>
                </a:solidFill>
              </a:rPr>
              <a:t>Composición </a:t>
            </a:r>
            <a:r>
              <a:rPr lang="es-CO" dirty="0">
                <a:solidFill>
                  <a:srgbClr val="0033CC"/>
                </a:solidFill>
              </a:rPr>
              <a:t>líquida de varios materiales, </a:t>
            </a:r>
            <a:r>
              <a:rPr lang="es-CO" dirty="0" smtClean="0">
                <a:solidFill>
                  <a:srgbClr val="0033CC"/>
                </a:solidFill>
              </a:rPr>
              <a:t>que se </a:t>
            </a:r>
            <a:r>
              <a:rPr lang="es-CO" dirty="0">
                <a:solidFill>
                  <a:srgbClr val="0033CC"/>
                </a:solidFill>
              </a:rPr>
              <a:t>convierte en una película sólida, después de su </a:t>
            </a:r>
            <a:r>
              <a:rPr lang="es-CO" dirty="0" smtClean="0">
                <a:solidFill>
                  <a:srgbClr val="0033CC"/>
                </a:solidFill>
              </a:rPr>
              <a:t>aplicación. Cuya </a:t>
            </a:r>
            <a:r>
              <a:rPr lang="es-CO" dirty="0">
                <a:solidFill>
                  <a:srgbClr val="0033CC"/>
                </a:solidFill>
              </a:rPr>
              <a:t>finalidad es principalmente:</a:t>
            </a:r>
            <a:br>
              <a:rPr lang="es-CO" dirty="0">
                <a:solidFill>
                  <a:srgbClr val="0033CC"/>
                </a:solidFill>
              </a:rPr>
            </a:br>
            <a:endParaRPr lang="es-CO" dirty="0">
              <a:solidFill>
                <a:srgbClr val="0033CC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31005" y="4778283"/>
            <a:ext cx="5266265" cy="1317717"/>
          </a:xfrm>
        </p:spPr>
        <p:txBody>
          <a:bodyPr>
            <a:noAutofit/>
          </a:bodyPr>
          <a:lstStyle/>
          <a:p>
            <a:r>
              <a:rPr lang="es-CO" sz="2000" dirty="0" smtClean="0"/>
              <a:t>Proteger</a:t>
            </a:r>
          </a:p>
          <a:p>
            <a:r>
              <a:rPr lang="es-CO" sz="2000" dirty="0" smtClean="0"/>
              <a:t>Dar un acabado final</a:t>
            </a:r>
          </a:p>
          <a:p>
            <a:r>
              <a:rPr lang="es-CO" sz="2000" dirty="0" smtClean="0"/>
              <a:t>Embellecer o valorizar determinada superficie.</a:t>
            </a:r>
            <a:endParaRPr lang="es-CO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4682" y="1499960"/>
            <a:ext cx="2731529" cy="180313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686" y="285749"/>
            <a:ext cx="1219552" cy="91448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9" y="39250"/>
            <a:ext cx="2059907" cy="154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9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15932" y="354319"/>
            <a:ext cx="1891054" cy="914481"/>
          </a:xfrm>
        </p:spPr>
        <p:txBody>
          <a:bodyPr>
            <a:noAutofit/>
          </a:bodyPr>
          <a:lstStyle/>
          <a:p>
            <a:r>
              <a:rPr lang="es-CO" sz="4800" b="1" dirty="0" smtClean="0">
                <a:solidFill>
                  <a:schemeClr val="accent2">
                    <a:lumMod val="75000"/>
                  </a:schemeClr>
                </a:solidFill>
              </a:rPr>
              <a:t>V.O.C</a:t>
            </a:r>
            <a:endParaRPr lang="es-CO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387929"/>
            <a:ext cx="11335372" cy="53639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O" b="1" dirty="0" smtClean="0">
                <a:solidFill>
                  <a:srgbClr val="0000FF"/>
                </a:solidFill>
              </a:rPr>
              <a:t>Preocupación del V.O.C en exteriores:</a:t>
            </a:r>
          </a:p>
          <a:p>
            <a:pPr marL="0" indent="0">
              <a:buNone/>
            </a:pPr>
            <a:r>
              <a:rPr lang="es-CO" dirty="0">
                <a:solidFill>
                  <a:srgbClr val="0033CC"/>
                </a:solidFill>
              </a:rPr>
              <a:t>	</a:t>
            </a:r>
            <a:endParaRPr lang="es-CO" dirty="0" smtClean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s-CO" dirty="0">
                <a:solidFill>
                  <a:srgbClr val="0033CC"/>
                </a:solidFill>
              </a:rPr>
              <a:t>	</a:t>
            </a:r>
            <a:r>
              <a:rPr lang="es-CO" dirty="0" smtClean="0">
                <a:solidFill>
                  <a:srgbClr val="0033CC"/>
                </a:solidFill>
              </a:rPr>
              <a:t>			IMPACTO AMBIENTAL: Ozono (O3)</a:t>
            </a:r>
          </a:p>
          <a:p>
            <a:pPr marL="0" indent="0">
              <a:buNone/>
            </a:pPr>
            <a:endParaRPr lang="es-CO" dirty="0">
              <a:solidFill>
                <a:srgbClr val="0033CC"/>
              </a:solidFill>
            </a:endParaRPr>
          </a:p>
          <a:p>
            <a:pPr>
              <a:buFontTx/>
              <a:buChar char="-"/>
            </a:pPr>
            <a:r>
              <a:rPr lang="es-CO" dirty="0" smtClean="0">
                <a:solidFill>
                  <a:srgbClr val="0033CC"/>
                </a:solidFill>
              </a:rPr>
              <a:t>Afecta la vegetación </a:t>
            </a:r>
          </a:p>
          <a:p>
            <a:pPr>
              <a:buFontTx/>
              <a:buChar char="-"/>
            </a:pPr>
            <a:r>
              <a:rPr lang="es-CO" dirty="0" smtClean="0">
                <a:solidFill>
                  <a:srgbClr val="0033CC"/>
                </a:solidFill>
              </a:rPr>
              <a:t>Daña los arboles y plantas</a:t>
            </a:r>
          </a:p>
          <a:p>
            <a:pPr>
              <a:buFontTx/>
              <a:buChar char="-"/>
            </a:pPr>
            <a:r>
              <a:rPr lang="es-CO" dirty="0" smtClean="0">
                <a:solidFill>
                  <a:srgbClr val="0033CC"/>
                </a:solidFill>
              </a:rPr>
              <a:t>Interfiere en la producción de frutos</a:t>
            </a:r>
          </a:p>
          <a:p>
            <a:pPr>
              <a:buFontTx/>
              <a:buChar char="-"/>
            </a:pPr>
            <a:r>
              <a:rPr lang="es-CO" dirty="0" smtClean="0">
                <a:solidFill>
                  <a:srgbClr val="0033CC"/>
                </a:solidFill>
              </a:rPr>
              <a:t>Oxida las hojas de la vegetación </a:t>
            </a:r>
          </a:p>
          <a:p>
            <a:pPr>
              <a:buFontTx/>
              <a:buChar char="-"/>
            </a:pPr>
            <a:r>
              <a:rPr lang="es-CO" dirty="0" smtClean="0">
                <a:solidFill>
                  <a:srgbClr val="0033CC"/>
                </a:solidFill>
              </a:rPr>
              <a:t>Perjudica la aparición de vegetación en zonas urbanas </a:t>
            </a:r>
          </a:p>
          <a:p>
            <a:pPr marL="0" indent="0">
              <a:buNone/>
            </a:pPr>
            <a:r>
              <a:rPr lang="es-CO" dirty="0" smtClean="0">
                <a:solidFill>
                  <a:srgbClr val="0033CC"/>
                </a:solidFill>
              </a:rPr>
              <a:t>												Progresión del daño del ozono en plantas</a:t>
            </a:r>
          </a:p>
          <a:p>
            <a:pPr marL="0" indent="0">
              <a:buNone/>
            </a:pPr>
            <a:r>
              <a:rPr lang="es-CO" dirty="0">
                <a:solidFill>
                  <a:srgbClr val="0033CC"/>
                </a:solidFill>
              </a:rPr>
              <a:t>	</a:t>
            </a:r>
            <a:r>
              <a:rPr lang="es-CO" dirty="0" smtClean="0">
                <a:solidFill>
                  <a:srgbClr val="0033CC"/>
                </a:solidFill>
              </a:rPr>
              <a:t>											A =  Ninguno</a:t>
            </a:r>
            <a:endParaRPr lang="es-CO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s-CO" dirty="0" smtClean="0">
                <a:solidFill>
                  <a:srgbClr val="0033CC"/>
                </a:solidFill>
              </a:rPr>
              <a:t>												F =  Severo</a:t>
            </a:r>
          </a:p>
          <a:p>
            <a:pPr marL="0" indent="0">
              <a:buNone/>
            </a:pPr>
            <a:r>
              <a:rPr lang="es-CO" dirty="0" smtClean="0">
                <a:solidFill>
                  <a:srgbClr val="0033CC"/>
                </a:solidFill>
              </a:rPr>
              <a:t>												( </a:t>
            </a:r>
            <a:r>
              <a:rPr lang="es-CO" dirty="0" err="1" smtClean="0">
                <a:solidFill>
                  <a:srgbClr val="0033CC"/>
                </a:solidFill>
              </a:rPr>
              <a:t>University</a:t>
            </a:r>
            <a:r>
              <a:rPr lang="es-CO" dirty="0" smtClean="0">
                <a:solidFill>
                  <a:srgbClr val="0033CC"/>
                </a:solidFill>
              </a:rPr>
              <a:t> of Maryland )</a:t>
            </a:r>
            <a:endParaRPr lang="es-CO" dirty="0">
              <a:solidFill>
                <a:srgbClr val="0033CC"/>
              </a:solidFill>
            </a:endParaRPr>
          </a:p>
          <a:p>
            <a:pPr marL="0" indent="0">
              <a:buNone/>
            </a:pPr>
            <a:endParaRPr lang="es-CO" dirty="0" smtClean="0">
              <a:solidFill>
                <a:srgbClr val="0033CC"/>
              </a:solidFill>
            </a:endParaRPr>
          </a:p>
          <a:p>
            <a:pPr>
              <a:buFontTx/>
              <a:buChar char="-"/>
            </a:pPr>
            <a:endParaRPr lang="es-CO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s-CO" dirty="0" smtClean="0">
                <a:solidFill>
                  <a:srgbClr val="0033CC"/>
                </a:solidFill>
              </a:rPr>
              <a:t>	</a:t>
            </a:r>
            <a:endParaRPr lang="pt-B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9" y="39250"/>
            <a:ext cx="2059907" cy="154462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686" y="285749"/>
            <a:ext cx="1219552" cy="914481"/>
          </a:xfrm>
          <a:prstGeom prst="rect">
            <a:avLst/>
          </a:prstGeom>
        </p:spPr>
      </p:pic>
      <p:pic>
        <p:nvPicPr>
          <p:cNvPr id="9" name="Ozono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10959" y="1200231"/>
            <a:ext cx="3744578" cy="280843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37" y="4468585"/>
            <a:ext cx="4112078" cy="205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5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15932" y="354319"/>
            <a:ext cx="1891054" cy="914481"/>
          </a:xfrm>
        </p:spPr>
        <p:txBody>
          <a:bodyPr>
            <a:noAutofit/>
          </a:bodyPr>
          <a:lstStyle/>
          <a:p>
            <a:r>
              <a:rPr lang="es-CO" sz="4800" b="1" dirty="0" smtClean="0">
                <a:solidFill>
                  <a:schemeClr val="accent2">
                    <a:lumMod val="75000"/>
                  </a:schemeClr>
                </a:solidFill>
              </a:rPr>
              <a:t>V.O.C</a:t>
            </a:r>
            <a:endParaRPr lang="es-CO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387929"/>
            <a:ext cx="11335372" cy="5363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b="1" dirty="0" smtClean="0">
                <a:solidFill>
                  <a:srgbClr val="0000FF"/>
                </a:solidFill>
              </a:rPr>
              <a:t>Preocupación del V.O.C en interiores:</a:t>
            </a:r>
          </a:p>
          <a:p>
            <a:pPr marL="0" indent="0">
              <a:buNone/>
            </a:pPr>
            <a:r>
              <a:rPr lang="es-CO" b="1" dirty="0" smtClean="0">
                <a:solidFill>
                  <a:srgbClr val="0000FF"/>
                </a:solidFill>
              </a:rPr>
              <a:t>(Hogares, habitaciones, colegios, gimnasios, hospitales, oficinas, </a:t>
            </a:r>
            <a:r>
              <a:rPr lang="es-CO" b="1" dirty="0" err="1" smtClean="0">
                <a:solidFill>
                  <a:srgbClr val="0000FF"/>
                </a:solidFill>
              </a:rPr>
              <a:t>etc</a:t>
            </a:r>
            <a:r>
              <a:rPr lang="es-CO" b="1" dirty="0" smtClean="0">
                <a:solidFill>
                  <a:srgbClr val="0000FF"/>
                </a:solidFill>
              </a:rPr>
              <a:t>)</a:t>
            </a:r>
          </a:p>
          <a:p>
            <a:pPr marL="0" indent="0">
              <a:buNone/>
            </a:pPr>
            <a:r>
              <a:rPr lang="es-CO" dirty="0">
                <a:solidFill>
                  <a:srgbClr val="0033CC"/>
                </a:solidFill>
              </a:rPr>
              <a:t>	</a:t>
            </a:r>
            <a:endParaRPr lang="es-CO" dirty="0" smtClean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s-CO" sz="2000" b="1" dirty="0" smtClean="0">
                <a:solidFill>
                  <a:srgbClr val="0033CC"/>
                </a:solidFill>
              </a:rPr>
              <a:t>LOS V.O.C EN INTERIORES SON HASTA 10 VECES MÁS ALTOS QUE EN EXTERIORES</a:t>
            </a:r>
          </a:p>
          <a:p>
            <a:pPr marL="0" indent="0">
              <a:buNone/>
            </a:pPr>
            <a:endParaRPr lang="es-CO" sz="2000" b="1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s-CO" sz="2000" b="1" dirty="0" smtClean="0">
                <a:solidFill>
                  <a:srgbClr val="0033CC"/>
                </a:solidFill>
              </a:rPr>
              <a:t>Diversos tipos de productos 				Pinturas arquitectónicas, lacas y </a:t>
            </a:r>
            <a:r>
              <a:rPr lang="es-CO" sz="2000" b="1" dirty="0" smtClean="0">
                <a:solidFill>
                  <a:srgbClr val="FF0000"/>
                </a:solidFill>
              </a:rPr>
              <a:t>removedores</a:t>
            </a:r>
          </a:p>
          <a:p>
            <a:pPr marL="0" indent="0">
              <a:buNone/>
            </a:pPr>
            <a:endParaRPr lang="es-CO" sz="2400" b="1" dirty="0" smtClean="0">
              <a:solidFill>
                <a:srgbClr val="0033CC"/>
              </a:solidFill>
            </a:endParaRPr>
          </a:p>
          <a:p>
            <a:pPr marL="0" indent="0">
              <a:buNone/>
            </a:pPr>
            <a:endParaRPr lang="es-CO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s-CO" dirty="0" smtClean="0">
                <a:solidFill>
                  <a:srgbClr val="0033CC"/>
                </a:solidFill>
              </a:rPr>
              <a:t>		Removedores convencionales ( luego de su aplicación en </a:t>
            </a:r>
            <a:r>
              <a:rPr lang="es-CO" dirty="0" err="1" smtClean="0">
                <a:solidFill>
                  <a:srgbClr val="0033CC"/>
                </a:solidFill>
              </a:rPr>
              <a:t>int</a:t>
            </a:r>
            <a:r>
              <a:rPr lang="es-CO" dirty="0" smtClean="0">
                <a:solidFill>
                  <a:srgbClr val="0033CC"/>
                </a:solidFill>
              </a:rPr>
              <a:t>.) </a:t>
            </a:r>
            <a:endParaRPr lang="es-CO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s-CO" dirty="0" smtClean="0">
                <a:solidFill>
                  <a:srgbClr val="0033CC"/>
                </a:solidFill>
              </a:rPr>
              <a:t>		se encontró que el nivel de VOC 		</a:t>
            </a:r>
            <a:r>
              <a:rPr lang="es-CO" dirty="0" smtClean="0">
                <a:solidFill>
                  <a:srgbClr val="FF0000"/>
                </a:solidFill>
              </a:rPr>
              <a:t>1.000 veces mayor</a:t>
            </a:r>
          </a:p>
          <a:p>
            <a:pPr marL="0" indent="0">
              <a:buNone/>
            </a:pPr>
            <a:r>
              <a:rPr lang="es-CO" dirty="0">
                <a:solidFill>
                  <a:srgbClr val="FF0000"/>
                </a:solidFill>
              </a:rPr>
              <a:t>	</a:t>
            </a:r>
            <a:r>
              <a:rPr lang="es-CO" dirty="0" smtClean="0">
                <a:solidFill>
                  <a:srgbClr val="FF0000"/>
                </a:solidFill>
              </a:rPr>
              <a:t>										  que en exteriores 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9" y="39250"/>
            <a:ext cx="2059907" cy="154462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686" y="285749"/>
            <a:ext cx="1219552" cy="914481"/>
          </a:xfrm>
          <a:prstGeom prst="rect">
            <a:avLst/>
          </a:prstGeom>
        </p:spPr>
      </p:pic>
      <p:sp>
        <p:nvSpPr>
          <p:cNvPr id="6" name="5 Flecha derecha"/>
          <p:cNvSpPr/>
          <p:nvPr/>
        </p:nvSpPr>
        <p:spPr>
          <a:xfrm>
            <a:off x="4286250" y="343977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0" name="9 Conector angular"/>
          <p:cNvCxnSpPr/>
          <p:nvPr/>
        </p:nvCxnSpPr>
        <p:spPr>
          <a:xfrm rot="10800000" flipV="1">
            <a:off x="8196944" y="3984171"/>
            <a:ext cx="2024743" cy="120015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flipV="1">
            <a:off x="10221686" y="3820886"/>
            <a:ext cx="0" cy="163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Flecha derecha"/>
          <p:cNvSpPr/>
          <p:nvPr/>
        </p:nvSpPr>
        <p:spPr>
          <a:xfrm>
            <a:off x="5037365" y="5310869"/>
            <a:ext cx="653142" cy="1224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5" name="14 Conector recto"/>
          <p:cNvCxnSpPr/>
          <p:nvPr/>
        </p:nvCxnSpPr>
        <p:spPr>
          <a:xfrm>
            <a:off x="1600200" y="4825093"/>
            <a:ext cx="6506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1600200" y="4825093"/>
            <a:ext cx="0" cy="751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1600200" y="5902777"/>
            <a:ext cx="65967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flipV="1">
            <a:off x="8196944" y="4825093"/>
            <a:ext cx="0" cy="751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8107136" y="4825093"/>
            <a:ext cx="89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8196944" y="5494564"/>
            <a:ext cx="0" cy="408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1600200" y="5576207"/>
            <a:ext cx="0" cy="326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61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15932" y="354319"/>
            <a:ext cx="1891054" cy="914481"/>
          </a:xfrm>
        </p:spPr>
        <p:txBody>
          <a:bodyPr>
            <a:noAutofit/>
          </a:bodyPr>
          <a:lstStyle/>
          <a:p>
            <a:r>
              <a:rPr lang="es-CO" sz="4800" b="1" dirty="0" smtClean="0">
                <a:solidFill>
                  <a:schemeClr val="accent2">
                    <a:lumMod val="75000"/>
                  </a:schemeClr>
                </a:solidFill>
              </a:rPr>
              <a:t>V.O.C</a:t>
            </a:r>
            <a:endParaRPr lang="es-CO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387929"/>
            <a:ext cx="11335372" cy="5363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b="1" dirty="0" smtClean="0">
                <a:solidFill>
                  <a:srgbClr val="0000FF"/>
                </a:solidFill>
              </a:rPr>
              <a:t>Preocupación del V.O.C en interiores:</a:t>
            </a:r>
          </a:p>
          <a:p>
            <a:pPr marL="0" indent="0">
              <a:buNone/>
            </a:pPr>
            <a:endParaRPr lang="es-CO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s-CO" b="1" dirty="0" smtClean="0">
                <a:solidFill>
                  <a:srgbClr val="0000FF"/>
                </a:solidFill>
              </a:rPr>
              <a:t>Los V.O.C que contiene una pintura, emiten el efecto nocivo, durante e inmediatamente después de su aplicación.</a:t>
            </a:r>
          </a:p>
          <a:p>
            <a:pPr marL="0" indent="0">
              <a:buNone/>
            </a:pPr>
            <a:endParaRPr lang="es-CO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s-CO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s-CO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s-CO" b="1" dirty="0" smtClean="0">
                <a:solidFill>
                  <a:srgbClr val="0000FF"/>
                </a:solidFill>
              </a:rPr>
              <a:t>Pero, continúan lentamente emitiéndolos por años 		    &lt;50% de los V.O.C se emiten en el 1° año</a:t>
            </a:r>
          </a:p>
          <a:p>
            <a:pPr marL="0" indent="0">
              <a:buNone/>
            </a:pPr>
            <a:endParaRPr lang="es-CO" b="1" dirty="0" smtClean="0">
              <a:solidFill>
                <a:srgbClr val="0000FF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9" y="39250"/>
            <a:ext cx="2059907" cy="154462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686" y="285749"/>
            <a:ext cx="1219552" cy="914481"/>
          </a:xfrm>
          <a:prstGeom prst="rect">
            <a:avLst/>
          </a:prstGeom>
        </p:spPr>
      </p:pic>
      <p:sp>
        <p:nvSpPr>
          <p:cNvPr id="7" name="6 Flecha abajo"/>
          <p:cNvSpPr/>
          <p:nvPr/>
        </p:nvSpPr>
        <p:spPr>
          <a:xfrm>
            <a:off x="1861457" y="305344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" name="8 Conector recto"/>
          <p:cNvCxnSpPr/>
          <p:nvPr/>
        </p:nvCxnSpPr>
        <p:spPr>
          <a:xfrm>
            <a:off x="734786" y="2237014"/>
            <a:ext cx="0" cy="5959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734786" y="2237014"/>
            <a:ext cx="111605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734786" y="2833007"/>
            <a:ext cx="111605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11895364" y="2237014"/>
            <a:ext cx="0" cy="5959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>
            <a:stCxn id="3" idx="1"/>
          </p:cNvCxnSpPr>
          <p:nvPr/>
        </p:nvCxnSpPr>
        <p:spPr>
          <a:xfrm flipV="1">
            <a:off x="677334" y="4031851"/>
            <a:ext cx="5707137" cy="38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>
            <a:stCxn id="3" idx="1"/>
          </p:cNvCxnSpPr>
          <p:nvPr/>
        </p:nvCxnSpPr>
        <p:spPr>
          <a:xfrm>
            <a:off x="677334" y="4069897"/>
            <a:ext cx="0" cy="387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 flipV="1">
            <a:off x="677334" y="4400550"/>
            <a:ext cx="5707137" cy="57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 flipV="1">
            <a:off x="6384471" y="4031851"/>
            <a:ext cx="0" cy="368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Flecha derecha"/>
          <p:cNvSpPr/>
          <p:nvPr/>
        </p:nvSpPr>
        <p:spPr>
          <a:xfrm>
            <a:off x="6564085" y="4050874"/>
            <a:ext cx="800100" cy="24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6" name="35 Conector recto"/>
          <p:cNvCxnSpPr/>
          <p:nvPr/>
        </p:nvCxnSpPr>
        <p:spPr>
          <a:xfrm>
            <a:off x="7437664" y="4031851"/>
            <a:ext cx="8165" cy="425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>
            <a:endCxn id="3" idx="3"/>
          </p:cNvCxnSpPr>
          <p:nvPr/>
        </p:nvCxnSpPr>
        <p:spPr>
          <a:xfrm>
            <a:off x="7445829" y="4031851"/>
            <a:ext cx="4566877" cy="38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7445829" y="4457700"/>
            <a:ext cx="45668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>
            <a:endCxn id="3" idx="3"/>
          </p:cNvCxnSpPr>
          <p:nvPr/>
        </p:nvCxnSpPr>
        <p:spPr>
          <a:xfrm flipV="1">
            <a:off x="12012706" y="4069897"/>
            <a:ext cx="0" cy="359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367" y="4785441"/>
            <a:ext cx="2314575" cy="179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8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15932" y="354319"/>
            <a:ext cx="1891054" cy="914481"/>
          </a:xfrm>
        </p:spPr>
        <p:txBody>
          <a:bodyPr>
            <a:noAutofit/>
          </a:bodyPr>
          <a:lstStyle/>
          <a:p>
            <a:r>
              <a:rPr lang="es-CO" sz="4800" b="1" dirty="0" smtClean="0">
                <a:solidFill>
                  <a:schemeClr val="accent2">
                    <a:lumMod val="75000"/>
                  </a:schemeClr>
                </a:solidFill>
              </a:rPr>
              <a:t>V.O.C</a:t>
            </a:r>
            <a:endParaRPr lang="es-CO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387929"/>
            <a:ext cx="11335372" cy="5363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b="1" dirty="0" smtClean="0">
                <a:solidFill>
                  <a:srgbClr val="0000FF"/>
                </a:solidFill>
              </a:rPr>
              <a:t>Preocupación del V.O.C en interiores:</a:t>
            </a:r>
          </a:p>
          <a:p>
            <a:pPr marL="0" indent="0">
              <a:buNone/>
            </a:pPr>
            <a:endParaRPr lang="es-CO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s-CO" b="1" dirty="0" smtClean="0">
                <a:solidFill>
                  <a:srgbClr val="0000FF"/>
                </a:solidFill>
              </a:rPr>
              <a:t>Los V.O.C en espacios interiores tienen efectos adversos sobre la salud de los ocupantes:</a:t>
            </a:r>
          </a:p>
          <a:p>
            <a:pPr marL="0" indent="0">
              <a:buNone/>
            </a:pPr>
            <a:endParaRPr lang="es-CO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s-CO" b="1" dirty="0" smtClean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r>
              <a:rPr lang="es-CO" b="1" dirty="0" smtClean="0">
                <a:solidFill>
                  <a:srgbClr val="0000FF"/>
                </a:solidFill>
              </a:rPr>
              <a:t>Irritación en los ojos, nariz y garganta</a:t>
            </a:r>
          </a:p>
          <a:p>
            <a:pPr>
              <a:buFontTx/>
              <a:buChar char="-"/>
            </a:pPr>
            <a:r>
              <a:rPr lang="es-CO" b="1" dirty="0" smtClean="0">
                <a:solidFill>
                  <a:srgbClr val="0000FF"/>
                </a:solidFill>
              </a:rPr>
              <a:t>Dolor de cabeza </a:t>
            </a:r>
          </a:p>
          <a:p>
            <a:pPr>
              <a:buFontTx/>
              <a:buChar char="-"/>
            </a:pPr>
            <a:r>
              <a:rPr lang="es-CO" b="1" dirty="0" smtClean="0">
                <a:solidFill>
                  <a:srgbClr val="0000FF"/>
                </a:solidFill>
              </a:rPr>
              <a:t>Pérdida de la coordinación </a:t>
            </a:r>
          </a:p>
          <a:p>
            <a:pPr>
              <a:buFontTx/>
              <a:buChar char="-"/>
            </a:pPr>
            <a:r>
              <a:rPr lang="es-CO" b="1" dirty="0" smtClean="0">
                <a:solidFill>
                  <a:srgbClr val="0000FF"/>
                </a:solidFill>
              </a:rPr>
              <a:t>Náuseas, fatiga</a:t>
            </a:r>
          </a:p>
          <a:p>
            <a:pPr>
              <a:buFontTx/>
              <a:buChar char="-"/>
            </a:pPr>
            <a:r>
              <a:rPr lang="es-CO" b="1" dirty="0" smtClean="0">
                <a:solidFill>
                  <a:srgbClr val="0000FF"/>
                </a:solidFill>
              </a:rPr>
              <a:t>Alergias en la piel </a:t>
            </a:r>
          </a:p>
          <a:p>
            <a:pPr>
              <a:buFontTx/>
              <a:buChar char="-"/>
            </a:pPr>
            <a:r>
              <a:rPr lang="es-CO" b="1" dirty="0" smtClean="0">
                <a:solidFill>
                  <a:srgbClr val="0000FF"/>
                </a:solidFill>
              </a:rPr>
              <a:t>Propicia daños en los riñones, hígado y sistema nervioso central</a:t>
            </a:r>
          </a:p>
          <a:p>
            <a:pPr>
              <a:buFontTx/>
              <a:buChar char="-"/>
            </a:pPr>
            <a:r>
              <a:rPr lang="es-CO" b="1" dirty="0" smtClean="0">
                <a:solidFill>
                  <a:srgbClr val="0000FF"/>
                </a:solidFill>
              </a:rPr>
              <a:t>Cáncer ( En el caso del Formaldehído </a:t>
            </a:r>
            <a:r>
              <a:rPr lang="es-CO" b="1" dirty="0" err="1" smtClean="0">
                <a:solidFill>
                  <a:srgbClr val="0000FF"/>
                </a:solidFill>
              </a:rPr>
              <a:t>clasif</a:t>
            </a:r>
            <a:r>
              <a:rPr lang="es-CO" b="1" dirty="0" smtClean="0">
                <a:solidFill>
                  <a:srgbClr val="0000FF"/>
                </a:solidFill>
              </a:rPr>
              <a:t>. Grupo 1 probadamente cancerígeno ) </a:t>
            </a:r>
          </a:p>
          <a:p>
            <a:pPr>
              <a:buFontTx/>
              <a:buChar char="-"/>
            </a:pPr>
            <a:endParaRPr lang="es-CO" b="1" dirty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endParaRPr lang="es-CO" b="1" dirty="0">
              <a:solidFill>
                <a:srgbClr val="0000FF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9" y="39250"/>
            <a:ext cx="2059907" cy="154462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686" y="285749"/>
            <a:ext cx="1219552" cy="914481"/>
          </a:xfrm>
          <a:prstGeom prst="rect">
            <a:avLst/>
          </a:prstGeom>
        </p:spPr>
      </p:pic>
      <p:sp>
        <p:nvSpPr>
          <p:cNvPr id="7" name="6 Flecha abajo"/>
          <p:cNvSpPr/>
          <p:nvPr/>
        </p:nvSpPr>
        <p:spPr>
          <a:xfrm>
            <a:off x="1861457" y="2996293"/>
            <a:ext cx="32657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" name="8 Conector recto"/>
          <p:cNvCxnSpPr/>
          <p:nvPr/>
        </p:nvCxnSpPr>
        <p:spPr>
          <a:xfrm>
            <a:off x="734786" y="2237014"/>
            <a:ext cx="0" cy="5959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734786" y="2237014"/>
            <a:ext cx="111605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734786" y="2833007"/>
            <a:ext cx="111605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11895364" y="2237014"/>
            <a:ext cx="0" cy="5959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874" y="3240893"/>
            <a:ext cx="1896465" cy="1697137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077" y="3485497"/>
            <a:ext cx="2661119" cy="104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5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15932" y="354319"/>
            <a:ext cx="1891054" cy="914481"/>
          </a:xfrm>
        </p:spPr>
        <p:txBody>
          <a:bodyPr>
            <a:noAutofit/>
          </a:bodyPr>
          <a:lstStyle/>
          <a:p>
            <a:r>
              <a:rPr lang="es-CO" sz="4800" b="1" dirty="0" smtClean="0">
                <a:solidFill>
                  <a:schemeClr val="accent2">
                    <a:lumMod val="75000"/>
                  </a:schemeClr>
                </a:solidFill>
              </a:rPr>
              <a:t>V.O.C</a:t>
            </a:r>
            <a:endParaRPr lang="es-CO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501" y="1355272"/>
            <a:ext cx="11953703" cy="5363935"/>
          </a:xfrm>
        </p:spPr>
        <p:txBody>
          <a:bodyPr>
            <a:normAutofit/>
          </a:bodyPr>
          <a:lstStyle/>
          <a:p>
            <a:pPr lvl="5">
              <a:buFontTx/>
              <a:buChar char="-"/>
            </a:pPr>
            <a:endParaRPr lang="es-CO" b="1" dirty="0" smtClean="0">
              <a:solidFill>
                <a:srgbClr val="0000FF"/>
              </a:solidFill>
            </a:endParaRPr>
          </a:p>
          <a:p>
            <a:pPr lvl="5">
              <a:buFontTx/>
              <a:buChar char="-"/>
            </a:pPr>
            <a:r>
              <a:rPr lang="es-CO" b="1" dirty="0" smtClean="0">
                <a:solidFill>
                  <a:srgbClr val="0000FF"/>
                </a:solidFill>
              </a:rPr>
              <a:t>:</a:t>
            </a:r>
          </a:p>
          <a:p>
            <a:pPr>
              <a:buFontTx/>
              <a:buChar char="-"/>
            </a:pPr>
            <a:endParaRPr lang="es-CO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s-CO" sz="2400" b="1" dirty="0" smtClean="0">
                <a:solidFill>
                  <a:srgbClr val="0000FF"/>
                </a:solidFill>
              </a:rPr>
              <a:t>  Una pintura que sea de BAJO  OLOR, </a:t>
            </a:r>
          </a:p>
          <a:p>
            <a:pPr marL="0" indent="0">
              <a:buNone/>
            </a:pPr>
            <a:r>
              <a:rPr lang="es-CO" sz="2400" b="1" dirty="0" smtClean="0">
                <a:solidFill>
                  <a:srgbClr val="0000FF"/>
                </a:solidFill>
              </a:rPr>
              <a:t>  no necesariamente es una pintura </a:t>
            </a:r>
          </a:p>
          <a:p>
            <a:pPr>
              <a:buFontTx/>
              <a:buChar char="-"/>
            </a:pPr>
            <a:endParaRPr lang="es-CO" sz="24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s-CO" sz="2400" b="1" dirty="0" smtClean="0">
                <a:solidFill>
                  <a:srgbClr val="0000FF"/>
                </a:solidFill>
              </a:rPr>
              <a:t>                      BAJO V.O.C</a:t>
            </a:r>
            <a:endParaRPr lang="es-CO" sz="2400" b="1" dirty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endParaRPr lang="es-CO" b="1" dirty="0">
              <a:solidFill>
                <a:srgbClr val="0000FF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9" y="39250"/>
            <a:ext cx="2059907" cy="154462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686" y="285749"/>
            <a:ext cx="1219552" cy="914481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724" y="1752599"/>
            <a:ext cx="4249189" cy="42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6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4381" y="1583871"/>
            <a:ext cx="10776857" cy="1053193"/>
          </a:xfrm>
        </p:spPr>
        <p:txBody>
          <a:bodyPr>
            <a:noAutofit/>
          </a:bodyPr>
          <a:lstStyle/>
          <a:p>
            <a:r>
              <a:rPr lang="es-CO" sz="4800" b="1" dirty="0" smtClean="0">
                <a:solidFill>
                  <a:schemeClr val="accent2">
                    <a:lumMod val="75000"/>
                  </a:schemeClr>
                </a:solidFill>
              </a:rPr>
              <a:t>Comparación V.O.C (Normatividad)</a:t>
            </a:r>
            <a:endParaRPr lang="es-CO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088762"/>
              </p:ext>
            </p:extLst>
          </p:nvPr>
        </p:nvGraphicFramePr>
        <p:xfrm>
          <a:off x="416378" y="3145877"/>
          <a:ext cx="1133203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008"/>
                <a:gridCol w="2833008"/>
                <a:gridCol w="2833008"/>
                <a:gridCol w="2833008"/>
              </a:tblGrid>
              <a:tr h="418024">
                <a:tc>
                  <a:txBody>
                    <a:bodyPr/>
                    <a:lstStyle/>
                    <a:p>
                      <a:r>
                        <a:rPr lang="es-CO" dirty="0" smtClean="0"/>
                        <a:t>Nivel</a:t>
                      </a:r>
                      <a:r>
                        <a:rPr lang="es-CO" baseline="0" dirty="0" smtClean="0"/>
                        <a:t> de V.O.C ( Gramos por litro )</a:t>
                      </a:r>
                      <a:endParaRPr lang="es-CO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Normatividad Europea </a:t>
                      </a:r>
                      <a:endParaRPr lang="es-CO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Normatividad</a:t>
                      </a:r>
                      <a:r>
                        <a:rPr lang="es-CO" baseline="0" dirty="0" smtClean="0"/>
                        <a:t> U.S.A  (Green </a:t>
                      </a:r>
                      <a:r>
                        <a:rPr lang="es-CO" baseline="0" dirty="0" err="1" smtClean="0"/>
                        <a:t>Seal</a:t>
                      </a:r>
                      <a:r>
                        <a:rPr lang="es-CO" baseline="0" dirty="0" smtClean="0"/>
                        <a:t> GS 11)</a:t>
                      </a:r>
                      <a:endParaRPr lang="es-CO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Normatividad</a:t>
                      </a:r>
                      <a:r>
                        <a:rPr lang="es-CO" baseline="0" dirty="0" smtClean="0"/>
                        <a:t> Colombiana (NTC 6018)</a:t>
                      </a:r>
                      <a:endParaRPr lang="es-CO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242188">
                <a:tc>
                  <a:txBody>
                    <a:bodyPr/>
                    <a:lstStyle/>
                    <a:p>
                      <a:r>
                        <a:rPr lang="es-CO" dirty="0" smtClean="0"/>
                        <a:t>Pintura blanca</a:t>
                      </a:r>
                      <a:endParaRPr lang="es-CO" dirty="0"/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30</a:t>
                      </a:r>
                      <a:endParaRPr lang="es-CO" dirty="0"/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50</a:t>
                      </a:r>
                      <a:endParaRPr lang="es-CO" dirty="0"/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100</a:t>
                      </a:r>
                      <a:endParaRPr lang="es-CO" dirty="0"/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242188">
                <a:tc>
                  <a:txBody>
                    <a:bodyPr/>
                    <a:lstStyle/>
                    <a:p>
                      <a:r>
                        <a:rPr lang="es-CO" dirty="0" smtClean="0"/>
                        <a:t>Pintura con color</a:t>
                      </a:r>
                      <a:endParaRPr lang="es-CO" dirty="0"/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50</a:t>
                      </a:r>
                      <a:endParaRPr lang="es-CO" dirty="0"/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100</a:t>
                      </a:r>
                      <a:endParaRPr lang="es-CO" dirty="0"/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150</a:t>
                      </a:r>
                      <a:endParaRPr lang="es-CO" dirty="0"/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9" y="39250"/>
            <a:ext cx="2059907" cy="154462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686" y="285749"/>
            <a:ext cx="1219552" cy="91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73" y="1387928"/>
            <a:ext cx="830381" cy="830381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9" y="39250"/>
            <a:ext cx="2059907" cy="1544621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686" y="285749"/>
            <a:ext cx="1219552" cy="91448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57" y="4297506"/>
            <a:ext cx="1238411" cy="95179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57" y="2723428"/>
            <a:ext cx="817602" cy="802675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36" y="5823710"/>
            <a:ext cx="1398133" cy="537614"/>
          </a:xfrm>
          <a:prstGeom prst="rect">
            <a:avLst/>
          </a:prstGeom>
        </p:spPr>
      </p:pic>
      <p:pic>
        <p:nvPicPr>
          <p:cNvPr id="16" name="Image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829" y="1330778"/>
            <a:ext cx="1074437" cy="825766"/>
          </a:xfrm>
          <a:prstGeom prst="rect">
            <a:avLst/>
          </a:prstGeom>
        </p:spPr>
      </p:pic>
      <p:pic>
        <p:nvPicPr>
          <p:cNvPr id="17" name="Imagen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469" y="2992850"/>
            <a:ext cx="1098973" cy="709248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02" y="4297506"/>
            <a:ext cx="893305" cy="893305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372" y="1583871"/>
            <a:ext cx="5460866" cy="450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6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4841" y="549339"/>
            <a:ext cx="8596668" cy="1826581"/>
          </a:xfrm>
        </p:spPr>
        <p:txBody>
          <a:bodyPr/>
          <a:lstStyle/>
          <a:p>
            <a:r>
              <a:rPr lang="es-CO" dirty="0" smtClean="0"/>
              <a:t>DISPONIBILIDAD DE 25,000 COLORES ( TODOS CERO V.O.C )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59" y="3039034"/>
            <a:ext cx="4894729" cy="33348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323" y="2706220"/>
            <a:ext cx="3267635" cy="326763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9" y="39250"/>
            <a:ext cx="2059907" cy="1544621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686" y="285749"/>
            <a:ext cx="1219552" cy="914481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22" y="5398275"/>
            <a:ext cx="780410" cy="97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5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55157" y="1200230"/>
            <a:ext cx="7866529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Arial" panose="020B0604020202020204" pitchFamily="34" charset="0"/>
              </a:rPr>
              <a:t>COMPONENTES DE UNA PINTURA</a:t>
            </a:r>
            <a:endParaRPr lang="en-US" sz="66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984500" y="5181600"/>
            <a:ext cx="5638800" cy="762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0000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Vehiculo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Polimero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Resina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,)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3810000" y="4419600"/>
            <a:ext cx="4114800" cy="762000"/>
          </a:xfrm>
          <a:prstGeom prst="rect">
            <a:avLst/>
          </a:prstGeom>
          <a:gradFill rotWithShape="0">
            <a:gsLst>
              <a:gs pos="0">
                <a:srgbClr val="FFCF03"/>
              </a:gs>
              <a:gs pos="100000">
                <a:srgbClr val="FFCF03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F03"/>
            </a:extrusionClr>
            <a:contourClr>
              <a:srgbClr val="FFCF03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CF03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Pigmentos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4648200" y="3657600"/>
            <a:ext cx="2514600" cy="762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Solvente</a:t>
            </a:r>
            <a:endParaRPr 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5029200" y="2895600"/>
            <a:ext cx="1676400" cy="7620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100000">
                <a:srgbClr val="00FFFF">
                  <a:gamma/>
                  <a:shade val="63922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Aditivos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1563688" y="1970555"/>
            <a:ext cx="240963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F0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CF03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  <a:flatTx/>
          </a:bodyPr>
          <a:lstStyle/>
          <a:p>
            <a:pPr eaLnBrk="0" hangingPunct="0"/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Dispersantes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Surfactantes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Antiespumante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, </a:t>
            </a:r>
          </a:p>
          <a:p>
            <a:pPr eaLnBrk="0" hangingPunct="0"/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Bactericidas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eaLnBrk="0" hangingPunct="0"/>
            <a:endParaRPr lang="en-US" sz="24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1346669" y="4084651"/>
            <a:ext cx="167545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F0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CF03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  <a:flatTx/>
          </a:bodyPr>
          <a:lstStyle/>
          <a:p>
            <a:pPr algn="ctr" eaLnBrk="0" hangingPunct="0"/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Colorantes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Cargas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8788401" y="3569128"/>
            <a:ext cx="1537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F0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CF03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  <a:flatTx/>
          </a:bodyPr>
          <a:lstStyle/>
          <a:p>
            <a:pPr eaLnBrk="0" hangingPunct="0"/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Solventes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(Agua)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9119927" y="5189450"/>
            <a:ext cx="14133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F0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CF03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  <a:flatTx/>
          </a:bodyPr>
          <a:lstStyle/>
          <a:p>
            <a:pPr algn="ctr" eaLnBrk="0" hangingPunct="0"/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Acrilica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Vinilica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Vinil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acril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 flipH="1">
            <a:off x="7464426" y="3860800"/>
            <a:ext cx="822325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2885888" y="4715435"/>
            <a:ext cx="8255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 flipH="1">
            <a:off x="9051926" y="5181600"/>
            <a:ext cx="320675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>
            <a:off x="3973322" y="3101788"/>
            <a:ext cx="912812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9" y="39250"/>
            <a:ext cx="2059907" cy="1544621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686" y="285749"/>
            <a:ext cx="1219552" cy="91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4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97708" y="1372496"/>
            <a:ext cx="8596668" cy="315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2800" dirty="0" smtClean="0">
                <a:solidFill>
                  <a:schemeClr val="accent2">
                    <a:lumMod val="50000"/>
                  </a:schemeClr>
                </a:solidFill>
              </a:rPr>
              <a:t>En la fabricación de pinturas base agua de tipo arquitectónico se utilizan varias sustancias que son prohibidas en países Europeos y Estados Unidos, porque se ha demostrado que dichos componentes son causantes de múltiples enfermedades en los seres humanos y además generan un impacto ambiental negativo.</a:t>
            </a:r>
          </a:p>
          <a:p>
            <a:pPr marL="0" indent="0">
              <a:buNone/>
            </a:pPr>
            <a:endParaRPr lang="es-CO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CO" sz="2800" dirty="0" smtClean="0">
                <a:solidFill>
                  <a:schemeClr val="accent2">
                    <a:lumMod val="50000"/>
                  </a:schemeClr>
                </a:solidFill>
              </a:rPr>
              <a:t>En </a:t>
            </a:r>
            <a:r>
              <a:rPr lang="es-CO" sz="2800" dirty="0">
                <a:solidFill>
                  <a:schemeClr val="accent2">
                    <a:lumMod val="50000"/>
                  </a:schemeClr>
                </a:solidFill>
              </a:rPr>
              <a:t>Colombia, aún no existe una legislación </a:t>
            </a:r>
            <a:r>
              <a:rPr lang="es-CO" sz="2800" dirty="0" smtClean="0">
                <a:solidFill>
                  <a:schemeClr val="accent2">
                    <a:lumMod val="50000"/>
                  </a:schemeClr>
                </a:solidFill>
              </a:rPr>
              <a:t>OBLIGATORIA </a:t>
            </a:r>
            <a:r>
              <a:rPr lang="es-CO" sz="2800" dirty="0">
                <a:solidFill>
                  <a:schemeClr val="accent2">
                    <a:lumMod val="50000"/>
                  </a:schemeClr>
                </a:solidFill>
              </a:rPr>
              <a:t>acerca del uso de productos químicos para la industria de pinturas.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9" y="39250"/>
            <a:ext cx="2059907" cy="154462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686" y="285749"/>
            <a:ext cx="1219552" cy="91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5018" y="1331419"/>
            <a:ext cx="8596668" cy="1320800"/>
          </a:xfrm>
        </p:spPr>
        <p:txBody>
          <a:bodyPr>
            <a:normAutofit/>
          </a:bodyPr>
          <a:lstStyle/>
          <a:p>
            <a:r>
              <a:rPr lang="es-CO" sz="4000" b="1" dirty="0" smtClean="0"/>
              <a:t>Sustancias peligrosas para la salud humana y el medio ambiente:</a:t>
            </a:r>
            <a:endParaRPr lang="es-CO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00378" y="2773778"/>
            <a:ext cx="9551395" cy="3398424"/>
          </a:xfrm>
        </p:spPr>
        <p:txBody>
          <a:bodyPr>
            <a:normAutofit fontScale="47500" lnSpcReduction="20000"/>
          </a:bodyPr>
          <a:lstStyle/>
          <a:p>
            <a:r>
              <a:rPr lang="es-CO" sz="7600" dirty="0" err="1" smtClean="0"/>
              <a:t>Nonil</a:t>
            </a:r>
            <a:r>
              <a:rPr lang="es-CO" sz="7600" dirty="0" smtClean="0"/>
              <a:t> Fenol, </a:t>
            </a:r>
            <a:r>
              <a:rPr lang="es-CO" sz="7600" dirty="0" err="1" smtClean="0"/>
              <a:t>alquil</a:t>
            </a:r>
            <a:r>
              <a:rPr lang="es-CO" sz="7600" dirty="0" smtClean="0"/>
              <a:t> Fenol y sus derivados.</a:t>
            </a:r>
          </a:p>
          <a:p>
            <a:r>
              <a:rPr lang="es-CO" sz="7600" dirty="0" smtClean="0"/>
              <a:t>Formaldehído </a:t>
            </a:r>
          </a:p>
          <a:p>
            <a:r>
              <a:rPr lang="es-CO" sz="7600" dirty="0" smtClean="0"/>
              <a:t>Cromo hexavalente </a:t>
            </a:r>
          </a:p>
          <a:p>
            <a:r>
              <a:rPr lang="es-CO" sz="7600" dirty="0" smtClean="0"/>
              <a:t>Plomo </a:t>
            </a:r>
          </a:p>
          <a:p>
            <a:r>
              <a:rPr lang="es-CO" sz="7600" dirty="0" smtClean="0"/>
              <a:t>Sílice cristalina</a:t>
            </a:r>
          </a:p>
          <a:p>
            <a:r>
              <a:rPr lang="es-CO" sz="7600" dirty="0" smtClean="0"/>
              <a:t>V.O.C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9" y="39250"/>
            <a:ext cx="2059907" cy="154462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686" y="285749"/>
            <a:ext cx="1219552" cy="91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9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0859" y="1200230"/>
            <a:ext cx="8596668" cy="1143000"/>
          </a:xfrm>
        </p:spPr>
        <p:txBody>
          <a:bodyPr>
            <a:normAutofit fontScale="90000"/>
          </a:bodyPr>
          <a:lstStyle/>
          <a:p>
            <a:r>
              <a:rPr lang="es-CO" b="1" dirty="0" smtClean="0"/>
              <a:t>NONIL FENOL, ALQUIL FENOL Y SUS DERIVADOS:</a:t>
            </a:r>
            <a:endParaRPr lang="es-CO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40971" y="2340059"/>
            <a:ext cx="10401300" cy="4392435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s-CO" sz="2400" b="1" dirty="0" smtClean="0">
                <a:solidFill>
                  <a:schemeClr val="tx1"/>
                </a:solidFill>
              </a:rPr>
              <a:t>Sustancia utilizada como agente humectante de pigmentos en la formulación de las pinturas arquitectónicas base agua. </a:t>
            </a:r>
          </a:p>
          <a:p>
            <a:pPr marL="342900" indent="-342900">
              <a:buFontTx/>
              <a:buChar char="-"/>
            </a:pPr>
            <a:r>
              <a:rPr lang="es-CO" sz="2400" b="1" dirty="0" smtClean="0">
                <a:solidFill>
                  <a:schemeClr val="tx1"/>
                </a:solidFill>
              </a:rPr>
              <a:t>Algunas materias primas como: </a:t>
            </a:r>
          </a:p>
          <a:p>
            <a:r>
              <a:rPr lang="es-CO" sz="2400" b="1" dirty="0">
                <a:solidFill>
                  <a:schemeClr val="tx1"/>
                </a:solidFill>
              </a:rPr>
              <a:t>	</a:t>
            </a:r>
            <a:r>
              <a:rPr lang="es-CO" sz="2400" b="1" dirty="0" smtClean="0">
                <a:solidFill>
                  <a:schemeClr val="tx1"/>
                </a:solidFill>
              </a:rPr>
              <a:t>	- Resinas													</a:t>
            </a:r>
            <a:r>
              <a:rPr lang="es-CO" sz="2400" b="1" dirty="0" smtClean="0">
                <a:solidFill>
                  <a:srgbClr val="FF0000"/>
                </a:solidFill>
              </a:rPr>
              <a:t>Utilizan Fenoles </a:t>
            </a:r>
          </a:p>
          <a:p>
            <a:r>
              <a:rPr lang="es-CO" sz="2400" b="1" dirty="0">
                <a:solidFill>
                  <a:schemeClr val="tx1"/>
                </a:solidFill>
              </a:rPr>
              <a:t> </a:t>
            </a:r>
            <a:r>
              <a:rPr lang="es-CO" sz="2400" b="1" dirty="0" smtClean="0">
                <a:solidFill>
                  <a:schemeClr val="tx1"/>
                </a:solidFill>
              </a:rPr>
              <a:t>         - Polímero opaco										</a:t>
            </a:r>
            <a:r>
              <a:rPr lang="es-CO" sz="2400" b="1" dirty="0" smtClean="0">
                <a:solidFill>
                  <a:srgbClr val="FF0000"/>
                </a:solidFill>
              </a:rPr>
              <a:t>en su</a:t>
            </a:r>
          </a:p>
          <a:p>
            <a:r>
              <a:rPr lang="es-CO" sz="2400" b="1" dirty="0">
                <a:solidFill>
                  <a:schemeClr val="tx1"/>
                </a:solidFill>
              </a:rPr>
              <a:t>	</a:t>
            </a:r>
            <a:r>
              <a:rPr lang="es-CO" sz="2400" b="1" dirty="0" smtClean="0">
                <a:solidFill>
                  <a:schemeClr val="tx1"/>
                </a:solidFill>
              </a:rPr>
              <a:t>	- Espesantes asociativos 								</a:t>
            </a:r>
            <a:r>
              <a:rPr lang="es-CO" sz="2400" b="1" dirty="0" smtClean="0">
                <a:solidFill>
                  <a:srgbClr val="FF0000"/>
                </a:solidFill>
              </a:rPr>
              <a:t>formulación</a:t>
            </a:r>
          </a:p>
          <a:p>
            <a:r>
              <a:rPr lang="es-CO" sz="2400" b="1" dirty="0">
                <a:solidFill>
                  <a:schemeClr val="tx1"/>
                </a:solidFill>
              </a:rPr>
              <a:t>	</a:t>
            </a:r>
            <a:r>
              <a:rPr lang="es-CO" sz="2400" b="1" dirty="0" smtClean="0">
                <a:solidFill>
                  <a:schemeClr val="tx1"/>
                </a:solidFill>
              </a:rPr>
              <a:t>	- Dispersiones pigmentarias </a:t>
            </a:r>
          </a:p>
          <a:p>
            <a:r>
              <a:rPr lang="es-CO" sz="2400" b="1" dirty="0">
                <a:solidFill>
                  <a:schemeClr val="tx1"/>
                </a:solidFill>
              </a:rPr>
              <a:t>	</a:t>
            </a:r>
            <a:r>
              <a:rPr lang="es-CO" sz="2400" b="1" dirty="0" smtClean="0">
                <a:solidFill>
                  <a:schemeClr val="tx1"/>
                </a:solidFill>
              </a:rPr>
              <a:t>	- Antiespumantes </a:t>
            </a:r>
          </a:p>
          <a:p>
            <a:pPr marL="342900" indent="-342900">
              <a:buFontTx/>
              <a:buChar char="-"/>
            </a:pPr>
            <a:endParaRPr lang="es-CO" dirty="0" smtClean="0"/>
          </a:p>
          <a:p>
            <a:endParaRPr lang="es-CO" dirty="0"/>
          </a:p>
        </p:txBody>
      </p:sp>
      <p:sp>
        <p:nvSpPr>
          <p:cNvPr id="12" name="11 Flecha derecha"/>
          <p:cNvSpPr/>
          <p:nvPr/>
        </p:nvSpPr>
        <p:spPr>
          <a:xfrm>
            <a:off x="6286500" y="3829050"/>
            <a:ext cx="2220686" cy="193493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9" y="39250"/>
            <a:ext cx="2059907" cy="1544621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686" y="285749"/>
            <a:ext cx="1219552" cy="91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5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6446" y="1336222"/>
            <a:ext cx="2893979" cy="717448"/>
          </a:xfrm>
        </p:spPr>
        <p:txBody>
          <a:bodyPr/>
          <a:lstStyle/>
          <a:p>
            <a:r>
              <a:rPr lang="es-CO" dirty="0" err="1" smtClean="0"/>
              <a:t>Nonil</a:t>
            </a:r>
            <a:r>
              <a:rPr lang="es-CO" dirty="0" smtClean="0"/>
              <a:t> Fenol 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69491" y="2131519"/>
            <a:ext cx="10858480" cy="3852903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s-CO" dirty="0" smtClean="0">
                <a:solidFill>
                  <a:schemeClr val="tx1"/>
                </a:solidFill>
              </a:rPr>
              <a:t>Estudios han demostrado que el NONIL FENOL se comporta como un </a:t>
            </a:r>
            <a:r>
              <a:rPr lang="es-CO" dirty="0" err="1" smtClean="0">
                <a:solidFill>
                  <a:schemeClr val="tx1"/>
                </a:solidFill>
              </a:rPr>
              <a:t>disruptor</a:t>
            </a:r>
            <a:r>
              <a:rPr lang="es-CO" dirty="0" smtClean="0">
                <a:solidFill>
                  <a:schemeClr val="tx1"/>
                </a:solidFill>
              </a:rPr>
              <a:t> endocrino, alterando el normal funcionamiento del sistema reproductivo, ocasionando severos problemas de fertilidad en humanos y en vertebrados. ( En humanos se ha detectado en la leche materna, en la sangre y en la orina ).</a:t>
            </a:r>
          </a:p>
          <a:p>
            <a:pPr marL="342900" indent="-342900">
              <a:buFontTx/>
              <a:buChar char="-"/>
            </a:pPr>
            <a:r>
              <a:rPr lang="es-CO" dirty="0" smtClean="0">
                <a:solidFill>
                  <a:schemeClr val="tx1"/>
                </a:solidFill>
              </a:rPr>
              <a:t>Sustancia </a:t>
            </a:r>
            <a:r>
              <a:rPr lang="es-CO" dirty="0" smtClean="0">
                <a:solidFill>
                  <a:srgbClr val="FF0000"/>
                </a:solidFill>
              </a:rPr>
              <a:t>prohibida</a:t>
            </a:r>
            <a:r>
              <a:rPr lang="es-CO" dirty="0" smtClean="0">
                <a:solidFill>
                  <a:schemeClr val="tx1"/>
                </a:solidFill>
              </a:rPr>
              <a:t> por el PARLAMENTO EUROPEO  hace más de 12 años.</a:t>
            </a:r>
          </a:p>
          <a:p>
            <a:pPr marL="342900" indent="-342900">
              <a:buFontTx/>
              <a:buChar char="-"/>
            </a:pPr>
            <a:r>
              <a:rPr lang="es-CO" dirty="0" smtClean="0">
                <a:solidFill>
                  <a:schemeClr val="tx1"/>
                </a:solidFill>
              </a:rPr>
              <a:t>Es una sustancia extremadamente </a:t>
            </a:r>
            <a:r>
              <a:rPr lang="es-CO" dirty="0" smtClean="0">
                <a:solidFill>
                  <a:srgbClr val="FF0000"/>
                </a:solidFill>
              </a:rPr>
              <a:t>TÓXICA</a:t>
            </a:r>
            <a:r>
              <a:rPr lang="es-CO" dirty="0" smtClean="0">
                <a:solidFill>
                  <a:schemeClr val="tx1"/>
                </a:solidFill>
              </a:rPr>
              <a:t> para los peces. Interrumpe el equilibrio hormonal en su sistema, generando feminización de la especie, disminuye la fertilidad de los machos y </a:t>
            </a:r>
            <a:r>
              <a:rPr lang="es-CO" dirty="0" smtClean="0">
                <a:solidFill>
                  <a:schemeClr val="tx1"/>
                </a:solidFill>
              </a:rPr>
              <a:t>merma </a:t>
            </a:r>
            <a:r>
              <a:rPr lang="es-CO" dirty="0" smtClean="0">
                <a:solidFill>
                  <a:schemeClr val="tx1"/>
                </a:solidFill>
              </a:rPr>
              <a:t>la supervivencia de los peces jóvenes.</a:t>
            </a:r>
          </a:p>
          <a:p>
            <a:pPr marL="342900" indent="-342900">
              <a:buFontTx/>
              <a:buChar char="-"/>
            </a:pPr>
            <a:r>
              <a:rPr lang="es-CO" dirty="0" smtClean="0">
                <a:solidFill>
                  <a:schemeClr val="tx1"/>
                </a:solidFill>
              </a:rPr>
              <a:t>Los humanos pueden tener contacto con esta sustancia mientras se fabrica la pintura, en la etapa de coloración y en la etapa de aplicación. Y los vertimientos normalmente van a parar al mar. </a:t>
            </a:r>
          </a:p>
          <a:p>
            <a:pPr marL="342900" indent="-342900">
              <a:buFontTx/>
              <a:buChar char="-"/>
            </a:pPr>
            <a:endParaRPr lang="es-CO" dirty="0" smtClean="0">
              <a:solidFill>
                <a:schemeClr val="tx1"/>
              </a:solidFill>
            </a:endParaRPr>
          </a:p>
          <a:p>
            <a:endParaRPr lang="es-CO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9" y="39250"/>
            <a:ext cx="2059907" cy="154462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686" y="285749"/>
            <a:ext cx="1219552" cy="91448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320" y="1117919"/>
            <a:ext cx="931903" cy="93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2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99" y="1289958"/>
            <a:ext cx="10066564" cy="5568042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9" y="39250"/>
            <a:ext cx="2059907" cy="1544621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686" y="285749"/>
            <a:ext cx="1219552" cy="91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355" y="1436593"/>
            <a:ext cx="9260860" cy="5163671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9" y="39250"/>
            <a:ext cx="2059907" cy="1544621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686" y="285749"/>
            <a:ext cx="1219552" cy="91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3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1834</TotalTime>
  <Words>837</Words>
  <Application>Microsoft Office PowerPoint</Application>
  <PresentationFormat>Personalizado</PresentationFormat>
  <Paragraphs>196</Paragraphs>
  <Slides>27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Faceta</vt:lpstr>
      <vt:lpstr>Presentación de PowerPoint</vt:lpstr>
      <vt:lpstr>Pintura  Composición líquida de varios materiales, que se convierte en una película sólida, después de su aplicación. Cuya finalidad es principalmente: </vt:lpstr>
      <vt:lpstr>COMPONENTES DE UNA PINTURA</vt:lpstr>
      <vt:lpstr>Presentación de PowerPoint</vt:lpstr>
      <vt:lpstr>Sustancias peligrosas para la salud humana y el medio ambiente:</vt:lpstr>
      <vt:lpstr>NONIL FENOL, ALQUIL FENOL Y SUS DERIVADOS:</vt:lpstr>
      <vt:lpstr>Nonil Fenol </vt:lpstr>
      <vt:lpstr>Presentación de PowerPoint</vt:lpstr>
      <vt:lpstr>Presentación de PowerPoint</vt:lpstr>
      <vt:lpstr>Formaldehído y donadores de Formaldehído Puede estar presente en:</vt:lpstr>
      <vt:lpstr>Formaldehído:</vt:lpstr>
      <vt:lpstr>Cromo hexavalente y Plomo:</vt:lpstr>
      <vt:lpstr>Cromo Hexavalente y Plomo:</vt:lpstr>
      <vt:lpstr>Sílice cristalina:</vt:lpstr>
      <vt:lpstr>Sílice cristalina:</vt:lpstr>
      <vt:lpstr>Sílice cristalina:</vt:lpstr>
      <vt:lpstr>V.O.C</vt:lpstr>
      <vt:lpstr>V.O.C</vt:lpstr>
      <vt:lpstr>V.O.C</vt:lpstr>
      <vt:lpstr>V.O.C</vt:lpstr>
      <vt:lpstr>V.O.C</vt:lpstr>
      <vt:lpstr>V.O.C</vt:lpstr>
      <vt:lpstr>V.O.C</vt:lpstr>
      <vt:lpstr>V.O.C</vt:lpstr>
      <vt:lpstr>Comparación V.O.C (Normatividad)</vt:lpstr>
      <vt:lpstr>Presentación de PowerPoint</vt:lpstr>
      <vt:lpstr>DISPONIBILIDAD DE 25,000 COLORES ( TODOS CERO V.O.C 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Multipinturas Duratech</dc:creator>
  <cp:lastModifiedBy>OSCAR</cp:lastModifiedBy>
  <cp:revision>65</cp:revision>
  <dcterms:created xsi:type="dcterms:W3CDTF">2015-03-25T17:01:37Z</dcterms:created>
  <dcterms:modified xsi:type="dcterms:W3CDTF">2015-04-10T07:12:24Z</dcterms:modified>
</cp:coreProperties>
</file>